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22" r:id="rId1"/>
  </p:sldMasterIdLst>
  <p:notesMasterIdLst>
    <p:notesMasterId r:id="rId15"/>
  </p:notesMasterIdLst>
  <p:sldIdLst>
    <p:sldId id="256" r:id="rId2"/>
    <p:sldId id="258" r:id="rId3"/>
    <p:sldId id="259" r:id="rId4"/>
    <p:sldId id="257" r:id="rId5"/>
    <p:sldId id="261" r:id="rId6"/>
    <p:sldId id="260" r:id="rId7"/>
    <p:sldId id="262" r:id="rId8"/>
    <p:sldId id="263" r:id="rId9"/>
    <p:sldId id="266" r:id="rId10"/>
    <p:sldId id="267" r:id="rId11"/>
    <p:sldId id="268" r:id="rId12"/>
    <p:sldId id="264" r:id="rId13"/>
    <p:sldId id="265"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880"/>
    <p:restoredTop sz="94701"/>
  </p:normalViewPr>
  <p:slideViewPr>
    <p:cSldViewPr snapToGrid="0" snapToObjects="1">
      <p:cViewPr varScale="1">
        <p:scale>
          <a:sx n="88" d="100"/>
          <a:sy n="88" d="100"/>
        </p:scale>
        <p:origin x="192" y="9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notesMaster" Target="notesMasters/notesMaster1.xml"/><Relationship Id="rId16" Type="http://schemas.openxmlformats.org/officeDocument/2006/relationships/presProps" Target="presProps.xml"/><Relationship Id="rId17" Type="http://schemas.openxmlformats.org/officeDocument/2006/relationships/viewProps" Target="viewProps.xml"/><Relationship Id="rId18" Type="http://schemas.openxmlformats.org/officeDocument/2006/relationships/theme" Target="theme/theme1.xml"/><Relationship Id="rId1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jpeg>
</file>

<file path=ppt/media/image10.png>
</file>

<file path=ppt/media/image11.tiff>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tiff>
</file>

<file path=ppt/media/image5.tiff>
</file>

<file path=ppt/media/image6.tiff>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BDC0C11-792B-4C42-97ED-C48B58D9C85C}" type="datetimeFigureOut">
              <a:rPr lang="en-US" smtClean="0"/>
              <a:t>11/14/17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5237D55-4C71-A14B-B131-9F7CD6C973FB}" type="slidenum">
              <a:rPr lang="en-US" smtClean="0"/>
              <a:t>‹#›</a:t>
            </a:fld>
            <a:endParaRPr lang="en-US"/>
          </a:p>
        </p:txBody>
      </p:sp>
    </p:spTree>
    <p:extLst>
      <p:ext uri="{BB962C8B-B14F-4D97-AF65-F5344CB8AC3E}">
        <p14:creationId xmlns:p14="http://schemas.microsoft.com/office/powerpoint/2010/main" val="14478818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Dwayne intro</a:t>
            </a:r>
            <a:endParaRPr lang="en-US" dirty="0"/>
          </a:p>
        </p:txBody>
      </p:sp>
      <p:sp>
        <p:nvSpPr>
          <p:cNvPr id="4" name="Slide Number Placeholder 3"/>
          <p:cNvSpPr>
            <a:spLocks noGrp="1"/>
          </p:cNvSpPr>
          <p:nvPr>
            <p:ph type="sldNum" sz="quarter" idx="10"/>
          </p:nvPr>
        </p:nvSpPr>
        <p:spPr/>
        <p:txBody>
          <a:bodyPr/>
          <a:lstStyle/>
          <a:p>
            <a:fld id="{15237D55-4C71-A14B-B131-9F7CD6C973FB}" type="slidenum">
              <a:rPr lang="en-US" smtClean="0"/>
              <a:t>1</a:t>
            </a:fld>
            <a:endParaRPr lang="en-US"/>
          </a:p>
        </p:txBody>
      </p:sp>
    </p:spTree>
    <p:extLst>
      <p:ext uri="{BB962C8B-B14F-4D97-AF65-F5344CB8AC3E}">
        <p14:creationId xmlns:p14="http://schemas.microsoft.com/office/powerpoint/2010/main" val="10010204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Jay here</a:t>
            </a:r>
            <a:endParaRPr lang="en-US" dirty="0"/>
          </a:p>
        </p:txBody>
      </p:sp>
      <p:sp>
        <p:nvSpPr>
          <p:cNvPr id="4" name="Slide Number Placeholder 3"/>
          <p:cNvSpPr>
            <a:spLocks noGrp="1"/>
          </p:cNvSpPr>
          <p:nvPr>
            <p:ph type="sldNum" sz="quarter" idx="10"/>
          </p:nvPr>
        </p:nvSpPr>
        <p:spPr/>
        <p:txBody>
          <a:bodyPr/>
          <a:lstStyle/>
          <a:p>
            <a:fld id="{15237D55-4C71-A14B-B131-9F7CD6C973FB}" type="slidenum">
              <a:rPr lang="en-US" smtClean="0"/>
              <a:t>10</a:t>
            </a:fld>
            <a:endParaRPr lang="en-US"/>
          </a:p>
        </p:txBody>
      </p:sp>
    </p:spTree>
    <p:extLst>
      <p:ext uri="{BB962C8B-B14F-4D97-AF65-F5344CB8AC3E}">
        <p14:creationId xmlns:p14="http://schemas.microsoft.com/office/powerpoint/2010/main" val="43199230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Jared Starts, Dwayne finishes</a:t>
            </a:r>
            <a:r>
              <a:rPr lang="en-US" baseline="0" dirty="0" smtClean="0"/>
              <a:t> with last bullet</a:t>
            </a:r>
            <a:endParaRPr lang="en-US" dirty="0"/>
          </a:p>
        </p:txBody>
      </p:sp>
      <p:sp>
        <p:nvSpPr>
          <p:cNvPr id="4" name="Slide Number Placeholder 3"/>
          <p:cNvSpPr>
            <a:spLocks noGrp="1"/>
          </p:cNvSpPr>
          <p:nvPr>
            <p:ph type="sldNum" sz="quarter" idx="10"/>
          </p:nvPr>
        </p:nvSpPr>
        <p:spPr/>
        <p:txBody>
          <a:bodyPr/>
          <a:lstStyle/>
          <a:p>
            <a:fld id="{15237D55-4C71-A14B-B131-9F7CD6C973FB}" type="slidenum">
              <a:rPr lang="en-US" smtClean="0"/>
              <a:t>11</a:t>
            </a:fld>
            <a:endParaRPr lang="en-US"/>
          </a:p>
        </p:txBody>
      </p:sp>
    </p:spTree>
    <p:extLst>
      <p:ext uri="{BB962C8B-B14F-4D97-AF65-F5344CB8AC3E}">
        <p14:creationId xmlns:p14="http://schemas.microsoft.com/office/powerpoint/2010/main" val="9798476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smtClean="0">
                <a:solidFill>
                  <a:schemeClr val="tx1"/>
                </a:solidFill>
                <a:effectLst/>
                <a:latin typeface="+mn-lt"/>
                <a:ea typeface="+mn-ea"/>
                <a:cs typeface="+mn-cs"/>
              </a:rPr>
              <a:t>H</a:t>
            </a:r>
            <a:r>
              <a:rPr lang="en-US" sz="1200" b="0" i="0" kern="1200" dirty="0" smtClean="0">
                <a:solidFill>
                  <a:schemeClr val="tx1"/>
                </a:solidFill>
                <a:effectLst/>
                <a:latin typeface="+mn-lt"/>
                <a:ea typeface="+mn-ea"/>
                <a:cs typeface="+mn-cs"/>
              </a:rPr>
              <a:t> is the absolute magnitude of the minor planet. This is the magnitude that it would have if it was 1 AU from the Earth and 1 AU from the Sun while having a phase angle of 0 degrees. This is an impossible scenario but it is just the definition of H. This is different than the absolute magnitude used for stars.</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Jay could do this one. </a:t>
            </a:r>
            <a:endParaRPr lang="en-US" dirty="0"/>
          </a:p>
        </p:txBody>
      </p:sp>
      <p:sp>
        <p:nvSpPr>
          <p:cNvPr id="4" name="Slide Number Placeholder 3"/>
          <p:cNvSpPr>
            <a:spLocks noGrp="1"/>
          </p:cNvSpPr>
          <p:nvPr>
            <p:ph type="sldNum" sz="quarter" idx="10"/>
          </p:nvPr>
        </p:nvSpPr>
        <p:spPr/>
        <p:txBody>
          <a:bodyPr/>
          <a:lstStyle/>
          <a:p>
            <a:fld id="{15237D55-4C71-A14B-B131-9F7CD6C973FB}" type="slidenum">
              <a:rPr lang="en-US" smtClean="0"/>
              <a:t>12</a:t>
            </a:fld>
            <a:endParaRPr lang="en-US"/>
          </a:p>
        </p:txBody>
      </p:sp>
    </p:spTree>
    <p:extLst>
      <p:ext uri="{BB962C8B-B14F-4D97-AF65-F5344CB8AC3E}">
        <p14:creationId xmlns:p14="http://schemas.microsoft.com/office/powerpoint/2010/main" val="4965043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Dwayne </a:t>
            </a:r>
            <a:endParaRPr lang="en-US" dirty="0"/>
          </a:p>
        </p:txBody>
      </p:sp>
      <p:sp>
        <p:nvSpPr>
          <p:cNvPr id="4" name="Slide Number Placeholder 3"/>
          <p:cNvSpPr>
            <a:spLocks noGrp="1"/>
          </p:cNvSpPr>
          <p:nvPr>
            <p:ph type="sldNum" sz="quarter" idx="10"/>
          </p:nvPr>
        </p:nvSpPr>
        <p:spPr/>
        <p:txBody>
          <a:bodyPr/>
          <a:lstStyle/>
          <a:p>
            <a:fld id="{15237D55-4C71-A14B-B131-9F7CD6C973FB}" type="slidenum">
              <a:rPr lang="en-US" smtClean="0"/>
              <a:t>2</a:t>
            </a:fld>
            <a:endParaRPr lang="en-US"/>
          </a:p>
        </p:txBody>
      </p:sp>
    </p:spTree>
    <p:extLst>
      <p:ext uri="{BB962C8B-B14F-4D97-AF65-F5344CB8AC3E}">
        <p14:creationId xmlns:p14="http://schemas.microsoft.com/office/powerpoint/2010/main" val="16616098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Jared</a:t>
            </a:r>
            <a:endParaRPr lang="en-US" dirty="0"/>
          </a:p>
        </p:txBody>
      </p:sp>
      <p:sp>
        <p:nvSpPr>
          <p:cNvPr id="4" name="Slide Number Placeholder 3"/>
          <p:cNvSpPr>
            <a:spLocks noGrp="1"/>
          </p:cNvSpPr>
          <p:nvPr>
            <p:ph type="sldNum" sz="quarter" idx="10"/>
          </p:nvPr>
        </p:nvSpPr>
        <p:spPr/>
        <p:txBody>
          <a:bodyPr/>
          <a:lstStyle/>
          <a:p>
            <a:fld id="{15237D55-4C71-A14B-B131-9F7CD6C973FB}" type="slidenum">
              <a:rPr lang="en-US" smtClean="0"/>
              <a:t>3</a:t>
            </a:fld>
            <a:endParaRPr lang="en-US"/>
          </a:p>
        </p:txBody>
      </p:sp>
    </p:spTree>
    <p:extLst>
      <p:ext uri="{BB962C8B-B14F-4D97-AF65-F5344CB8AC3E}">
        <p14:creationId xmlns:p14="http://schemas.microsoft.com/office/powerpoint/2010/main" val="2355808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Jared</a:t>
            </a:r>
            <a:endParaRPr lang="en-US" dirty="0"/>
          </a:p>
        </p:txBody>
      </p:sp>
      <p:sp>
        <p:nvSpPr>
          <p:cNvPr id="4" name="Slide Number Placeholder 3"/>
          <p:cNvSpPr>
            <a:spLocks noGrp="1"/>
          </p:cNvSpPr>
          <p:nvPr>
            <p:ph type="sldNum" sz="quarter" idx="10"/>
          </p:nvPr>
        </p:nvSpPr>
        <p:spPr/>
        <p:txBody>
          <a:bodyPr/>
          <a:lstStyle/>
          <a:p>
            <a:fld id="{15237D55-4C71-A14B-B131-9F7CD6C973FB}" type="slidenum">
              <a:rPr lang="en-US" smtClean="0"/>
              <a:t>4</a:t>
            </a:fld>
            <a:endParaRPr lang="en-US"/>
          </a:p>
        </p:txBody>
      </p:sp>
    </p:spTree>
    <p:extLst>
      <p:ext uri="{BB962C8B-B14F-4D97-AF65-F5344CB8AC3E}">
        <p14:creationId xmlns:p14="http://schemas.microsoft.com/office/powerpoint/2010/main" val="6867106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Dwayne</a:t>
            </a:r>
            <a:r>
              <a:rPr lang="en-US" baseline="0" dirty="0" smtClean="0"/>
              <a:t> do “questions we asked” , Jay do the rest</a:t>
            </a:r>
            <a:endParaRPr lang="en-US" dirty="0"/>
          </a:p>
        </p:txBody>
      </p:sp>
      <p:sp>
        <p:nvSpPr>
          <p:cNvPr id="4" name="Slide Number Placeholder 3"/>
          <p:cNvSpPr>
            <a:spLocks noGrp="1"/>
          </p:cNvSpPr>
          <p:nvPr>
            <p:ph type="sldNum" sz="quarter" idx="10"/>
          </p:nvPr>
        </p:nvSpPr>
        <p:spPr/>
        <p:txBody>
          <a:bodyPr/>
          <a:lstStyle/>
          <a:p>
            <a:fld id="{15237D55-4C71-A14B-B131-9F7CD6C973FB}" type="slidenum">
              <a:rPr lang="en-US" smtClean="0"/>
              <a:t>5</a:t>
            </a:fld>
            <a:endParaRPr lang="en-US"/>
          </a:p>
        </p:txBody>
      </p:sp>
    </p:spTree>
    <p:extLst>
      <p:ext uri="{BB962C8B-B14F-4D97-AF65-F5344CB8AC3E}">
        <p14:creationId xmlns:p14="http://schemas.microsoft.com/office/powerpoint/2010/main" val="5227226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Jared</a:t>
            </a:r>
          </a:p>
          <a:p>
            <a:endParaRPr lang="en-US" dirty="0" smtClean="0"/>
          </a:p>
          <a:p>
            <a:r>
              <a:rPr lang="en-US" sz="1200" b="0" i="0" kern="1200" dirty="0" smtClean="0">
                <a:solidFill>
                  <a:schemeClr val="tx1"/>
                </a:solidFill>
                <a:effectLst/>
                <a:latin typeface="+mn-lt"/>
                <a:ea typeface="+mn-ea"/>
                <a:cs typeface="+mn-cs"/>
              </a:rPr>
              <a:t>the magnitude (brightness) of a celestial object as it would be seen at a standard distance of 10 parsecs (1 AU). This is hypothetical</a:t>
            </a:r>
            <a:r>
              <a:rPr lang="en-US" sz="1200" b="0" i="0" kern="1200" baseline="0" dirty="0" smtClean="0">
                <a:solidFill>
                  <a:schemeClr val="tx1"/>
                </a:solidFill>
                <a:effectLst/>
                <a:latin typeface="+mn-lt"/>
                <a:ea typeface="+mn-ea"/>
                <a:cs typeface="+mn-cs"/>
              </a:rPr>
              <a:t> scenario because NEOs aren’t typically seen at a zero phase angle. </a:t>
            </a:r>
          </a:p>
          <a:p>
            <a:endParaRPr lang="en-US" sz="1200" b="0" i="0" kern="1200" baseline="0" dirty="0" smtClean="0">
              <a:solidFill>
                <a:schemeClr val="tx1"/>
              </a:solidFill>
              <a:effectLst/>
              <a:latin typeface="+mn-lt"/>
              <a:ea typeface="+mn-ea"/>
              <a:cs typeface="+mn-cs"/>
            </a:endParaRPr>
          </a:p>
          <a:p>
            <a:r>
              <a:rPr lang="en-US" sz="1200" b="0" i="0" kern="1200" baseline="0" dirty="0" smtClean="0">
                <a:solidFill>
                  <a:schemeClr val="tx1"/>
                </a:solidFill>
                <a:effectLst/>
                <a:latin typeface="+mn-lt"/>
                <a:ea typeface="+mn-ea"/>
                <a:cs typeface="+mn-cs"/>
              </a:rPr>
              <a:t>Eccentricity refers to how elliptical the orbit of an object is. </a:t>
            </a:r>
          </a:p>
          <a:p>
            <a:endParaRPr lang="en-US" sz="1200" b="0" i="0" kern="1200" baseline="0" dirty="0" smtClean="0">
              <a:solidFill>
                <a:schemeClr val="tx1"/>
              </a:solidFill>
              <a:effectLst/>
              <a:latin typeface="+mn-lt"/>
              <a:ea typeface="+mn-ea"/>
              <a:cs typeface="+mn-cs"/>
            </a:endParaRPr>
          </a:p>
          <a:p>
            <a:r>
              <a:rPr lang="en-US" sz="1200" b="0" i="0" kern="1200" baseline="0" dirty="0" smtClean="0">
                <a:solidFill>
                  <a:schemeClr val="tx1"/>
                </a:solidFill>
                <a:effectLst/>
                <a:latin typeface="+mn-lt"/>
                <a:ea typeface="+mn-ea"/>
                <a:cs typeface="+mn-cs"/>
              </a:rPr>
              <a:t>Inclination refers to the objects angle between its orbital plane and the elliptical plane. </a:t>
            </a:r>
          </a:p>
          <a:p>
            <a:endParaRPr lang="en-US" sz="1200" b="0" i="0" kern="1200" baseline="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1" i="0" kern="1200" dirty="0" smtClean="0">
                <a:solidFill>
                  <a:schemeClr val="tx1"/>
                </a:solidFill>
                <a:effectLst/>
                <a:latin typeface="+mn-lt"/>
                <a:ea typeface="+mn-ea"/>
                <a:cs typeface="+mn-cs"/>
              </a:rPr>
              <a:t>H</a:t>
            </a:r>
            <a:r>
              <a:rPr lang="en-US" sz="1200" b="0" i="0" kern="1200" dirty="0" smtClean="0">
                <a:solidFill>
                  <a:schemeClr val="tx1"/>
                </a:solidFill>
                <a:effectLst/>
                <a:latin typeface="+mn-lt"/>
                <a:ea typeface="+mn-ea"/>
                <a:cs typeface="+mn-cs"/>
              </a:rPr>
              <a:t> is the absolute magnitude of the minor planet. This is the magnitude that it would have if it was 1 AU from the Earth and 1 AU from the Sun while having a phase angle of 0 degrees. This is an impossible scenario but it is just the definition of H. This is different than the absolute magnitude used for stars.</a:t>
            </a:r>
          </a:p>
          <a:p>
            <a:endParaRPr lang="en-US" dirty="0"/>
          </a:p>
        </p:txBody>
      </p:sp>
      <p:sp>
        <p:nvSpPr>
          <p:cNvPr id="4" name="Slide Number Placeholder 3"/>
          <p:cNvSpPr>
            <a:spLocks noGrp="1"/>
          </p:cNvSpPr>
          <p:nvPr>
            <p:ph type="sldNum" sz="quarter" idx="10"/>
          </p:nvPr>
        </p:nvSpPr>
        <p:spPr/>
        <p:txBody>
          <a:bodyPr/>
          <a:lstStyle/>
          <a:p>
            <a:fld id="{15237D55-4C71-A14B-B131-9F7CD6C973FB}" type="slidenum">
              <a:rPr lang="en-US" smtClean="0"/>
              <a:t>6</a:t>
            </a:fld>
            <a:endParaRPr lang="en-US"/>
          </a:p>
        </p:txBody>
      </p:sp>
    </p:spTree>
    <p:extLst>
      <p:ext uri="{BB962C8B-B14F-4D97-AF65-F5344CB8AC3E}">
        <p14:creationId xmlns:p14="http://schemas.microsoft.com/office/powerpoint/2010/main" val="190431254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Jay talk about the methods we used, Dwayne</a:t>
            </a:r>
            <a:r>
              <a:rPr lang="en-US" baseline="0" dirty="0" smtClean="0"/>
              <a:t> talk about problems</a:t>
            </a:r>
            <a:endParaRPr lang="en-US" dirty="0"/>
          </a:p>
        </p:txBody>
      </p:sp>
      <p:sp>
        <p:nvSpPr>
          <p:cNvPr id="4" name="Slide Number Placeholder 3"/>
          <p:cNvSpPr>
            <a:spLocks noGrp="1"/>
          </p:cNvSpPr>
          <p:nvPr>
            <p:ph type="sldNum" sz="quarter" idx="10"/>
          </p:nvPr>
        </p:nvSpPr>
        <p:spPr/>
        <p:txBody>
          <a:bodyPr/>
          <a:lstStyle/>
          <a:p>
            <a:fld id="{15237D55-4C71-A14B-B131-9F7CD6C973FB}" type="slidenum">
              <a:rPr lang="en-US" smtClean="0"/>
              <a:t>7</a:t>
            </a:fld>
            <a:endParaRPr lang="en-US"/>
          </a:p>
        </p:txBody>
      </p:sp>
    </p:spTree>
    <p:extLst>
      <p:ext uri="{BB962C8B-B14F-4D97-AF65-F5344CB8AC3E}">
        <p14:creationId xmlns:p14="http://schemas.microsoft.com/office/powerpoint/2010/main" val="8343552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 Dwayne</a:t>
            </a:r>
            <a:endParaRPr lang="en-US" dirty="0"/>
          </a:p>
        </p:txBody>
      </p:sp>
      <p:sp>
        <p:nvSpPr>
          <p:cNvPr id="4" name="Slide Number Placeholder 3"/>
          <p:cNvSpPr>
            <a:spLocks noGrp="1"/>
          </p:cNvSpPr>
          <p:nvPr>
            <p:ph type="sldNum" sz="quarter" idx="10"/>
          </p:nvPr>
        </p:nvSpPr>
        <p:spPr/>
        <p:txBody>
          <a:bodyPr/>
          <a:lstStyle/>
          <a:p>
            <a:fld id="{15237D55-4C71-A14B-B131-9F7CD6C973FB}" type="slidenum">
              <a:rPr lang="en-US" smtClean="0"/>
              <a:t>8</a:t>
            </a:fld>
            <a:endParaRPr lang="en-US"/>
          </a:p>
        </p:txBody>
      </p:sp>
    </p:spTree>
    <p:extLst>
      <p:ext uri="{BB962C8B-B14F-4D97-AF65-F5344CB8AC3E}">
        <p14:creationId xmlns:p14="http://schemas.microsoft.com/office/powerpoint/2010/main" val="11987744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Again </a:t>
            </a:r>
            <a:r>
              <a:rPr lang="en-US" dirty="0" smtClean="0"/>
              <a:t>Dwayne</a:t>
            </a:r>
          </a:p>
          <a:p>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b="1" i="0" kern="1200" dirty="0" smtClean="0">
                <a:solidFill>
                  <a:schemeClr val="tx1"/>
                </a:solidFill>
                <a:effectLst/>
                <a:latin typeface="+mn-lt"/>
                <a:ea typeface="+mn-ea"/>
                <a:cs typeface="+mn-cs"/>
              </a:rPr>
              <a:t>H</a:t>
            </a:r>
            <a:r>
              <a:rPr lang="en-US" sz="1200" b="0" i="0" kern="1200" dirty="0" smtClean="0">
                <a:solidFill>
                  <a:schemeClr val="tx1"/>
                </a:solidFill>
                <a:effectLst/>
                <a:latin typeface="+mn-lt"/>
                <a:ea typeface="+mn-ea"/>
                <a:cs typeface="+mn-cs"/>
              </a:rPr>
              <a:t> is the absolute magnitude of the minor planet. This is the magnitude that it would have if it was 1 AU from the Earth and 1 AU from the Sun while having a phase angle of 0 degrees. This is an impossible scenario but it is just the definition of H. This is different than the absolute magnitude used for stars.</a:t>
            </a:r>
          </a:p>
          <a:p>
            <a:endParaRPr lang="en-US" dirty="0"/>
          </a:p>
        </p:txBody>
      </p:sp>
      <p:sp>
        <p:nvSpPr>
          <p:cNvPr id="4" name="Slide Number Placeholder 3"/>
          <p:cNvSpPr>
            <a:spLocks noGrp="1"/>
          </p:cNvSpPr>
          <p:nvPr>
            <p:ph type="sldNum" sz="quarter" idx="10"/>
          </p:nvPr>
        </p:nvSpPr>
        <p:spPr/>
        <p:txBody>
          <a:bodyPr/>
          <a:lstStyle/>
          <a:p>
            <a:fld id="{15237D55-4C71-A14B-B131-9F7CD6C973FB}" type="slidenum">
              <a:rPr lang="en-US" smtClean="0"/>
              <a:t>9</a:t>
            </a:fld>
            <a:endParaRPr lang="en-US"/>
          </a:p>
        </p:txBody>
      </p:sp>
    </p:spTree>
    <p:extLst>
      <p:ext uri="{BB962C8B-B14F-4D97-AF65-F5344CB8AC3E}">
        <p14:creationId xmlns:p14="http://schemas.microsoft.com/office/powerpoint/2010/main" val="13909993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66D114C5-94A0-2349-AD09-23E58CF750C1}" type="datetimeFigureOut">
              <a:rPr lang="en-US" smtClean="0"/>
              <a:t>11/14/17</a:t>
            </a:fld>
            <a:endParaRPr lang="en-US"/>
          </a:p>
        </p:txBody>
      </p:sp>
      <p:sp>
        <p:nvSpPr>
          <p:cNvPr id="5" name="Footer Placeholder 4"/>
          <p:cNvSpPr>
            <a:spLocks noGrp="1"/>
          </p:cNvSpPr>
          <p:nvPr>
            <p:ph type="ftr" sz="quarter" idx="11"/>
          </p:nvPr>
        </p:nvSpPr>
        <p:spPr>
          <a:xfrm>
            <a:off x="3962399" y="5870575"/>
            <a:ext cx="4893958" cy="377825"/>
          </a:xfrm>
        </p:spPr>
        <p:txBody>
          <a:bodyPr/>
          <a:lstStyle/>
          <a:p>
            <a:endParaRPr lang="en-US"/>
          </a:p>
        </p:txBody>
      </p:sp>
      <p:sp>
        <p:nvSpPr>
          <p:cNvPr id="6" name="Slide Number Placeholder 5"/>
          <p:cNvSpPr>
            <a:spLocks noGrp="1"/>
          </p:cNvSpPr>
          <p:nvPr>
            <p:ph type="sldNum" sz="quarter" idx="12"/>
          </p:nvPr>
        </p:nvSpPr>
        <p:spPr>
          <a:xfrm>
            <a:off x="10608958" y="5870575"/>
            <a:ext cx="551167" cy="377825"/>
          </a:xfrm>
        </p:spPr>
        <p:txBody>
          <a:bodyPr/>
          <a:lstStyle/>
          <a:p>
            <a:fld id="{FF838349-8376-014F-85D8-F6BD130CCA6C}" type="slidenum">
              <a:rPr lang="en-US" smtClean="0"/>
              <a:t>‹#›</a:t>
            </a:fld>
            <a:endParaRPr lang="en-US"/>
          </a:p>
        </p:txBody>
      </p:sp>
    </p:spTree>
  </p:cSld>
  <p:clrMapOvr>
    <a:overrideClrMapping bg1="dk1" tx1="lt1" bg2="dk2" tx2="lt2" accent1="accent1" accent2="accent2" accent3="accent3" accent4="accent4" accent5="accent5" accent6="accent6" hlink="hlink" folHlink="folHlink"/>
  </p:clrMapOvr>
  <p:transition spd="slow">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6D114C5-94A0-2349-AD09-23E58CF750C1}" type="datetimeFigureOut">
              <a:rPr lang="en-US" smtClean="0"/>
              <a:t>11/14/17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transition spd="slow">
    <p:push dir="u"/>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6D114C5-94A0-2349-AD09-23E58CF750C1}" type="datetimeFigureOut">
              <a:rPr lang="en-US" smtClean="0"/>
              <a:t>11/14/17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transition spd="slow">
    <p:push dir="u"/>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6" name="Picture 1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5" name="TextBox 14"/>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1" name="TextBox 10"/>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6D114C5-94A0-2349-AD09-23E58CF750C1}" type="datetimeFigureOut">
              <a:rPr lang="en-US" smtClean="0"/>
              <a:t>11/14/17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6D114C5-94A0-2349-AD09-23E58CF750C1}" type="datetimeFigureOut">
              <a:rPr lang="en-US" smtClean="0"/>
              <a:t>11/14/17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transition spd="slow">
    <p:push dir="u"/>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6D114C5-94A0-2349-AD09-23E58CF750C1}" type="datetimeFigureOut">
              <a:rPr lang="en-US" smtClean="0"/>
              <a:t>11/14/17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transition spd="slow">
    <p:push dir="u"/>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6D114C5-94A0-2349-AD09-23E58CF750C1}" type="datetimeFigureOut">
              <a:rPr lang="en-US" smtClean="0"/>
              <a:t>11/14/17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transition spd="slow">
    <p:push dir="u"/>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6D114C5-94A0-2349-AD09-23E58CF750C1}" type="datetimeFigureOut">
              <a:rPr lang="en-US" smtClean="0"/>
              <a:t>11/14/17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838349-8376-014F-85D8-F6BD130CCA6C}" type="slidenum">
              <a:rPr lang="en-US" smtClean="0"/>
              <a:t>‹#›</a:t>
            </a:fld>
            <a:endParaRPr lang="en-US"/>
          </a:p>
        </p:txBody>
      </p:sp>
      <p:sp>
        <p:nvSpPr>
          <p:cNvPr id="8" name="Title 1"/>
          <p:cNvSpPr>
            <a:spLocks noGrp="1"/>
          </p:cNvSpPr>
          <p:nvPr>
            <p:ph type="title"/>
          </p:nvPr>
        </p:nvSpPr>
        <p:spPr>
          <a:xfrm>
            <a:off x="685801" y="609600"/>
            <a:ext cx="10131425" cy="1456267"/>
          </a:xfrm>
        </p:spPr>
        <p:txBody>
          <a:bodyPr/>
          <a:lstStyle/>
          <a:p>
            <a:r>
              <a:rPr lang="en-US" smtClean="0"/>
              <a:t>Click to edit Master title style</a:t>
            </a:r>
            <a:endParaRPr lang="en-US" dirty="0"/>
          </a:p>
        </p:txBody>
      </p:sp>
    </p:spTree>
  </p:cSld>
  <p:clrMapOvr>
    <a:masterClrMapping/>
  </p:clrMapOvr>
  <p:transition spd="slow">
    <p:push dir="u"/>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6D114C5-94A0-2349-AD09-23E58CF750C1}" type="datetimeFigureOut">
              <a:rPr lang="en-US" smtClean="0"/>
              <a:t>11/14/17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6D114C5-94A0-2349-AD09-23E58CF750C1}" type="datetimeFigureOut">
              <a:rPr lang="en-US" smtClean="0"/>
              <a:t>11/14/17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transition spd="slow">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6D114C5-94A0-2349-AD09-23E58CF750C1}" type="datetimeFigureOut">
              <a:rPr lang="en-US" smtClean="0"/>
              <a:t>11/14/17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transition spd="slow">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66D114C5-94A0-2349-AD09-23E58CF750C1}" type="datetimeFigureOut">
              <a:rPr lang="en-US" smtClean="0"/>
              <a:t>11/14/17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transition spd="slow">
    <p:push dir="u"/>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66D114C5-94A0-2349-AD09-23E58CF750C1}" type="datetimeFigureOut">
              <a:rPr lang="en-US" smtClean="0"/>
              <a:t>11/14/17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transition spd="slow">
    <p:push di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66D114C5-94A0-2349-AD09-23E58CF750C1}" type="datetimeFigureOut">
              <a:rPr lang="en-US" smtClean="0"/>
              <a:t>11/14/17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transition spd="slow">
    <p:push di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66D114C5-94A0-2349-AD09-23E58CF750C1}" type="datetimeFigureOut">
              <a:rPr lang="en-US" smtClean="0"/>
              <a:t>11/14/17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transition spd="slow">
    <p:push dir="u"/>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6D114C5-94A0-2349-AD09-23E58CF750C1}" type="datetimeFigureOut">
              <a:rPr lang="en-US" smtClean="0"/>
              <a:t>11/14/17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transition spd="slow">
    <p:push dir="u"/>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6D114C5-94A0-2349-AD09-23E58CF750C1}" type="datetimeFigureOut">
              <a:rPr lang="en-US" smtClean="0"/>
              <a:t>11/14/17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F838349-8376-014F-85D8-F6BD130CCA6C}" type="slidenum">
              <a:rPr lang="en-US" smtClean="0"/>
              <a:t>‹#›</a:t>
            </a:fld>
            <a:endParaRPr lang="en-US"/>
          </a:p>
        </p:txBody>
      </p:sp>
    </p:spTree>
  </p:cSld>
  <p:clrMapOvr>
    <a:masterClrMapping/>
  </p:clrMapOvr>
  <p:transition spd="slow">
    <p:push dir="u"/>
  </p:transition>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66D114C5-94A0-2349-AD09-23E58CF750C1}" type="datetimeFigureOut">
              <a:rPr lang="en-US" smtClean="0"/>
              <a:t>11/14/17</a:t>
            </a:fld>
            <a:endParaRPr lang="en-US"/>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FF838349-8376-014F-85D8-F6BD130CCA6C}" type="slidenum">
              <a:rPr lang="en-US" smtClean="0"/>
              <a:t>‹#›</a:t>
            </a:fld>
            <a:endParaRPr lang="en-US"/>
          </a:p>
        </p:txBody>
      </p:sp>
    </p:spTree>
    <p:extLst>
      <p:ext uri="{BB962C8B-B14F-4D97-AF65-F5344CB8AC3E}">
        <p14:creationId xmlns:p14="http://schemas.microsoft.com/office/powerpoint/2010/main" val="1054676517"/>
      </p:ext>
    </p:extLst>
  </p:cSld>
  <p:clrMap bg1="dk1" tx1="lt1" bg2="dk2" tx2="lt2" accent1="accent1" accent2="accent2" accent3="accent3" accent4="accent4" accent5="accent5" accent6="accent6" hlink="hlink" folHlink="folHlink"/>
  <p:sldLayoutIdLst>
    <p:sldLayoutId id="2147483823" r:id="rId1"/>
    <p:sldLayoutId id="2147483824" r:id="rId2"/>
    <p:sldLayoutId id="2147483825" r:id="rId3"/>
    <p:sldLayoutId id="2147483826" r:id="rId4"/>
    <p:sldLayoutId id="2147483827" r:id="rId5"/>
    <p:sldLayoutId id="2147483828" r:id="rId6"/>
    <p:sldLayoutId id="2147483829" r:id="rId7"/>
    <p:sldLayoutId id="2147483830" r:id="rId8"/>
    <p:sldLayoutId id="2147483831" r:id="rId9"/>
    <p:sldLayoutId id="2147483832" r:id="rId10"/>
    <p:sldLayoutId id="2147483833" r:id="rId11"/>
    <p:sldLayoutId id="2147483834" r:id="rId12"/>
    <p:sldLayoutId id="2147483835" r:id="rId13"/>
    <p:sldLayoutId id="2147483836" r:id="rId14"/>
    <p:sldLayoutId id="2147483837" r:id="rId15"/>
    <p:sldLayoutId id="2147483838" r:id="rId16"/>
    <p:sldLayoutId id="2147483839" r:id="rId17"/>
  </p:sldLayoutIdLst>
  <p:transition spd="slow">
    <p:push dir="u"/>
  </p:transition>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tiff"/></Relationships>
</file>

<file path=ppt/slides/_rels/slide10.xml.rels><?xml version="1.0" encoding="UTF-8" standalone="yes"?>
<Relationships xmlns="http://schemas.openxmlformats.org/package/2006/relationships"><Relationship Id="rId3" Type="http://schemas.openxmlformats.org/officeDocument/2006/relationships/image" Target="../media/image1.jpeg"/><Relationship Id="rId4" Type="http://schemas.openxmlformats.org/officeDocument/2006/relationships/image" Target="../media/image12.png"/><Relationship Id="rId5" Type="http://schemas.openxmlformats.org/officeDocument/2006/relationships/image" Target="../media/image13.png"/><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image" Target="../media/image15.png"/><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image" Target="../media/image17.png"/><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hyperlink" Target="https://cneos.jpl.nasa.gov/glossary/au.html"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5.tiff"/><Relationship Id="rId4" Type="http://schemas.openxmlformats.org/officeDocument/2006/relationships/image" Target="../media/image6.tiff"/><Relationship Id="rId5" Type="http://schemas.openxmlformats.org/officeDocument/2006/relationships/image" Target="../media/image7.tiff"/><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4" Type="http://schemas.openxmlformats.org/officeDocument/2006/relationships/image" Target="../media/image8.png"/><Relationship Id="rId5" Type="http://schemas.openxmlformats.org/officeDocument/2006/relationships/image" Target="../media/image9.png"/><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image" Target="../media/image1.jpeg"/><Relationship Id="rId4" Type="http://schemas.openxmlformats.org/officeDocument/2006/relationships/image" Target="../media/image10.png"/><Relationship Id="rId5" Type="http://schemas.openxmlformats.org/officeDocument/2006/relationships/image" Target="../media/image11.tiff"/><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6664679" y="2599888"/>
            <a:ext cx="5124328" cy="2879221"/>
          </a:xfrm>
          <a:prstGeom prst="rect">
            <a:avLst/>
          </a:prstGeom>
        </p:spPr>
      </p:pic>
      <p:sp>
        <p:nvSpPr>
          <p:cNvPr id="2" name="Title 1"/>
          <p:cNvSpPr>
            <a:spLocks noGrp="1"/>
          </p:cNvSpPr>
          <p:nvPr>
            <p:ph type="ctrTitle"/>
          </p:nvPr>
        </p:nvSpPr>
        <p:spPr>
          <a:xfrm>
            <a:off x="486876" y="2032000"/>
            <a:ext cx="4513792" cy="2819398"/>
          </a:xfrm>
        </p:spPr>
        <p:txBody>
          <a:bodyPr>
            <a:normAutofit/>
          </a:bodyPr>
          <a:lstStyle/>
          <a:p>
            <a:r>
              <a:rPr lang="en-US" sz="4400" dirty="0">
                <a:solidFill>
                  <a:srgbClr val="FFFFFF"/>
                </a:solidFill>
              </a:rPr>
              <a:t>Determining and Modeling Hazardous Near Earth Objects</a:t>
            </a:r>
          </a:p>
        </p:txBody>
      </p:sp>
      <p:sp>
        <p:nvSpPr>
          <p:cNvPr id="3" name="Subtitle 2"/>
          <p:cNvSpPr>
            <a:spLocks noGrp="1"/>
          </p:cNvSpPr>
          <p:nvPr>
            <p:ph type="subTitle" idx="1"/>
          </p:nvPr>
        </p:nvSpPr>
        <p:spPr>
          <a:xfrm>
            <a:off x="486876" y="4851399"/>
            <a:ext cx="4810838" cy="914401"/>
          </a:xfrm>
        </p:spPr>
        <p:txBody>
          <a:bodyPr>
            <a:normAutofit/>
          </a:bodyPr>
          <a:lstStyle/>
          <a:p>
            <a:r>
              <a:rPr lang="en-US" dirty="0">
                <a:solidFill>
                  <a:srgbClr val="FFFFFF"/>
                </a:solidFill>
              </a:rPr>
              <a:t>By: Dwayne </a:t>
            </a:r>
            <a:r>
              <a:rPr lang="en-US" dirty="0" err="1" smtClean="0">
                <a:solidFill>
                  <a:srgbClr val="FFFFFF"/>
                </a:solidFill>
              </a:rPr>
              <a:t>Bost</a:t>
            </a:r>
            <a:r>
              <a:rPr lang="en-US" dirty="0" smtClean="0">
                <a:solidFill>
                  <a:srgbClr val="FFFFFF"/>
                </a:solidFill>
              </a:rPr>
              <a:t> and Jared Klein</a:t>
            </a:r>
            <a:endParaRPr lang="en-US" dirty="0">
              <a:solidFill>
                <a:srgbClr val="FFFFFF"/>
              </a:solidFill>
            </a:endParaRPr>
          </a:p>
        </p:txBody>
      </p:sp>
    </p:spTree>
    <p:extLst>
      <p:ext uri="{BB962C8B-B14F-4D97-AF65-F5344CB8AC3E}">
        <p14:creationId xmlns:p14="http://schemas.microsoft.com/office/powerpoint/2010/main" val="2733318485"/>
      </p:ext>
    </p:extLst>
  </p:cSld>
  <p:clrMapOvr>
    <a:masterClrMapping/>
  </p:clrMapOvr>
  <p:transition spd="slow">
    <p:push dir="u"/>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
        <p:cNvGrpSpPr/>
        <p:nvPr/>
      </p:nvGrpSpPr>
      <p:grpSpPr>
        <a:xfrm>
          <a:off x="0" y="0"/>
          <a:ext cx="0" cy="0"/>
          <a:chOff x="0" y="0"/>
          <a:chExt cx="0" cy="0"/>
        </a:xfrm>
      </p:grpSpPr>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35793" y="3355687"/>
            <a:ext cx="6626711" cy="3400115"/>
          </a:xfrm>
          <a:prstGeom prst="roundRect">
            <a:avLst>
              <a:gd name="adj" fmla="val 4528"/>
            </a:avLst>
          </a:prstGeom>
          <a:ln w="50800" cap="sq" cmpd="dbl">
            <a:noFill/>
            <a:miter lim="800000"/>
          </a:ln>
          <a:effectLst/>
        </p:spPr>
      </p:pic>
      <p:pic>
        <p:nvPicPr>
          <p:cNvPr id="8" name="Content Placeholder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8334" y="3355688"/>
            <a:ext cx="6443831" cy="3400114"/>
          </a:xfrm>
          <a:prstGeom prst="roundRect">
            <a:avLst>
              <a:gd name="adj" fmla="val 4207"/>
            </a:avLst>
          </a:prstGeom>
          <a:ln w="50800" cap="sq" cmpd="dbl">
            <a:noFill/>
            <a:miter lim="800000"/>
          </a:ln>
          <a:effectLst/>
        </p:spPr>
      </p:pic>
      <p:sp>
        <p:nvSpPr>
          <p:cNvPr id="2" name="Title 1"/>
          <p:cNvSpPr>
            <a:spLocks noGrp="1"/>
          </p:cNvSpPr>
          <p:nvPr>
            <p:ph type="title"/>
          </p:nvPr>
        </p:nvSpPr>
        <p:spPr>
          <a:xfrm>
            <a:off x="118334" y="121306"/>
            <a:ext cx="7933358" cy="1035579"/>
          </a:xfrm>
        </p:spPr>
        <p:txBody>
          <a:bodyPr>
            <a:normAutofit fontScale="90000"/>
          </a:bodyPr>
          <a:lstStyle/>
          <a:p>
            <a:r>
              <a:rPr lang="en-US" smtClean="0"/>
              <a:t>Data Analysis: Modeling NEO orbits and their proximity to Earth</a:t>
            </a:r>
            <a:endParaRPr lang="en-US" dirty="0"/>
          </a:p>
        </p:txBody>
      </p:sp>
      <p:sp>
        <p:nvSpPr>
          <p:cNvPr id="10" name="Content Placeholder 9"/>
          <p:cNvSpPr>
            <a:spLocks noGrp="1"/>
          </p:cNvSpPr>
          <p:nvPr>
            <p:ph idx="1"/>
          </p:nvPr>
        </p:nvSpPr>
        <p:spPr>
          <a:xfrm>
            <a:off x="118334" y="1239660"/>
            <a:ext cx="11106864" cy="1722157"/>
          </a:xfrm>
        </p:spPr>
        <p:txBody>
          <a:bodyPr>
            <a:normAutofit fontScale="77500" lnSpcReduction="20000"/>
          </a:bodyPr>
          <a:lstStyle/>
          <a:p>
            <a:r>
              <a:rPr lang="en-US" dirty="0" smtClean="0"/>
              <a:t>Here is have another method of visualizing how NEOs come to be classified as hazardous. </a:t>
            </a:r>
          </a:p>
          <a:p>
            <a:r>
              <a:rPr lang="en-US" dirty="0" smtClean="0"/>
              <a:t>The following two images display the orbital paths of the five asteroids chosen by their nearest approach date to Earth (presently, the closest NEOs to Earth) and their classification as hazardous. The light blue ellipse is the orbital path of Earth while the yellow dot is the sun. </a:t>
            </a:r>
          </a:p>
          <a:p>
            <a:r>
              <a:rPr lang="en-US" dirty="0" smtClean="0"/>
              <a:t>The left image shows where the NEOs were about a month ago.  The right image shows where the NEOs are at this point in time. All five are now at their closest point to Earth. </a:t>
            </a:r>
          </a:p>
          <a:p>
            <a:r>
              <a:rPr lang="en-US" dirty="0" smtClean="0"/>
              <a:t>Thus far, we have shown a small subset of NEOs involved in our study, how many of those are classified as hazardous, what attributes call for a hazardous classification, and how the a NEOs orbit progresses to the point where it can be considered hazardous. </a:t>
            </a:r>
            <a:endParaRPr lang="en-US" dirty="0"/>
          </a:p>
        </p:txBody>
      </p:sp>
    </p:spTree>
    <p:extLst>
      <p:ext uri="{BB962C8B-B14F-4D97-AF65-F5344CB8AC3E}">
        <p14:creationId xmlns:p14="http://schemas.microsoft.com/office/powerpoint/2010/main" val="1006319014"/>
      </p:ext>
    </p:extLst>
  </p:cSld>
  <p:clrMapOvr>
    <a:masterClrMapping/>
  </p:clrMapOvr>
  <p:transition spd="slow">
    <p:push dir="u"/>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6404" y="159572"/>
            <a:ext cx="5564392" cy="1456267"/>
          </a:xfrm>
        </p:spPr>
        <p:txBody>
          <a:bodyPr>
            <a:normAutofit fontScale="90000"/>
          </a:bodyPr>
          <a:lstStyle/>
          <a:p>
            <a:r>
              <a:rPr lang="en-US" dirty="0" smtClean="0"/>
              <a:t>DATA Analysis: How likely are we to get hit by a NEOS?</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798372" y="0"/>
            <a:ext cx="6393628" cy="3463962"/>
          </a:xfr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98372" y="3463962"/>
            <a:ext cx="6393628" cy="3394038"/>
          </a:xfrm>
          <a:prstGeom prst="rect">
            <a:avLst/>
          </a:prstGeom>
        </p:spPr>
      </p:pic>
      <p:sp>
        <p:nvSpPr>
          <p:cNvPr id="7" name="TextBox 6"/>
          <p:cNvSpPr txBox="1"/>
          <p:nvPr/>
        </p:nvSpPr>
        <p:spPr>
          <a:xfrm>
            <a:off x="484094" y="1785768"/>
            <a:ext cx="4399878" cy="4524315"/>
          </a:xfrm>
          <a:prstGeom prst="rect">
            <a:avLst/>
          </a:prstGeom>
          <a:noFill/>
        </p:spPr>
        <p:txBody>
          <a:bodyPr wrap="square" rtlCol="0">
            <a:spAutoFit/>
          </a:bodyPr>
          <a:lstStyle/>
          <a:p>
            <a:pPr marL="285750" indent="-285750">
              <a:buFont typeface="Arial" charset="0"/>
              <a:buChar char="•"/>
            </a:pPr>
            <a:r>
              <a:rPr lang="en-US" dirty="0" smtClean="0"/>
              <a:t>As of the November 10</a:t>
            </a:r>
            <a:r>
              <a:rPr lang="en-US" baseline="30000" dirty="0" smtClean="0"/>
              <a:t>th</a:t>
            </a:r>
            <a:r>
              <a:rPr lang="en-US" dirty="0" smtClean="0"/>
              <a:t>, 2017 update of NASA’s SENTRY dataset, the likelihood of Earth being hit by a devastating NEOs is incredibly minuscule. </a:t>
            </a:r>
          </a:p>
          <a:p>
            <a:pPr marL="285750" indent="-285750">
              <a:buFont typeface="Arial" charset="0"/>
              <a:buChar char="•"/>
            </a:pPr>
            <a:r>
              <a:rPr lang="en-US" dirty="0" smtClean="0"/>
              <a:t>The graph to the top left explains this. Each dot represents a specific NEO and the number of potential impacts it could have with Earth relative to the probability that they will actually hit the Earth cumulatively. As you can see, most NEOs have fewer than 100 potential impacts with extremely little probabilities of contacting Earth.</a:t>
            </a:r>
          </a:p>
          <a:p>
            <a:pPr marL="285750" indent="-285750">
              <a:buFont typeface="Arial" charset="0"/>
              <a:buChar char="•"/>
            </a:pPr>
            <a:r>
              <a:rPr lang="en-US" dirty="0" smtClean="0"/>
              <a:t>To the bottom right, we categorized the potential impacts relative to each specific NEOs. </a:t>
            </a:r>
            <a:endParaRPr lang="en-US" dirty="0"/>
          </a:p>
        </p:txBody>
      </p:sp>
    </p:spTree>
    <p:extLst>
      <p:ext uri="{BB962C8B-B14F-4D97-AF65-F5344CB8AC3E}">
        <p14:creationId xmlns:p14="http://schemas.microsoft.com/office/powerpoint/2010/main" val="2062902135"/>
      </p:ext>
    </p:extLst>
  </p:cSld>
  <p:clrMapOvr>
    <a:masterClrMapping/>
  </p:clrMapOvr>
  <p:transition spd="slow">
    <p:push dir="u"/>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1818" y="114748"/>
            <a:ext cx="6202921" cy="1456267"/>
          </a:xfrm>
        </p:spPr>
        <p:txBody>
          <a:bodyPr/>
          <a:lstStyle/>
          <a:p>
            <a:r>
              <a:rPr lang="en-US" dirty="0" smtClean="0"/>
              <a:t>Post Mortem</a:t>
            </a:r>
            <a:endParaRPr lang="en-US" dirty="0"/>
          </a:p>
        </p:txBody>
      </p:sp>
      <p:sp>
        <p:nvSpPr>
          <p:cNvPr id="3" name="Content Placeholder 2"/>
          <p:cNvSpPr>
            <a:spLocks noGrp="1"/>
          </p:cNvSpPr>
          <p:nvPr>
            <p:ph idx="1"/>
          </p:nvPr>
        </p:nvSpPr>
        <p:spPr>
          <a:xfrm>
            <a:off x="111817" y="1406963"/>
            <a:ext cx="5639695" cy="4843230"/>
          </a:xfrm>
        </p:spPr>
        <p:txBody>
          <a:bodyPr>
            <a:normAutofit/>
          </a:bodyPr>
          <a:lstStyle/>
          <a:p>
            <a:r>
              <a:rPr lang="en-US" dirty="0" smtClean="0"/>
              <a:t>Throughout the project, we collected a wealth of data on NEOs such as their orbit statistics (eccentricity, perihelion distance, orbital period, etc.), their characteristics (size, velocity), and data on prior NEOs collisions on Earth thanks to NASA’s FIREBALL and SENTRY datasets. </a:t>
            </a:r>
          </a:p>
          <a:p>
            <a:r>
              <a:rPr lang="en-US" dirty="0" smtClean="0"/>
              <a:t>With all this available data the possibilities for finding new relationships and discoveries are broad. </a:t>
            </a:r>
          </a:p>
          <a:p>
            <a:r>
              <a:rPr lang="en-US" dirty="0" smtClean="0"/>
              <a:t>That is why we have the images to the left. Both these heat maps can be used to identify possible relationships. For example, in the future we could visualize the potential danger of a NEOs with its </a:t>
            </a:r>
            <a:r>
              <a:rPr lang="en-US" dirty="0" err="1" smtClean="0"/>
              <a:t>relative_velocity</a:t>
            </a:r>
            <a:r>
              <a:rPr lang="en-US" dirty="0" smtClean="0"/>
              <a:t>. The same could be done with a NEOs estimated diameter and its placing on the Palermo Scale (scale used by NASA to categorize impact risks). </a:t>
            </a:r>
            <a:endParaRPr lang="en-US"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05194" y="0"/>
            <a:ext cx="5586805" cy="3463963"/>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05195" y="3324114"/>
            <a:ext cx="5586805" cy="3533886"/>
          </a:xfrm>
          <a:prstGeom prst="rect">
            <a:avLst/>
          </a:prstGeom>
        </p:spPr>
      </p:pic>
    </p:spTree>
    <p:extLst>
      <p:ext uri="{BB962C8B-B14F-4D97-AF65-F5344CB8AC3E}">
        <p14:creationId xmlns:p14="http://schemas.microsoft.com/office/powerpoint/2010/main" val="1637577309"/>
      </p:ext>
    </p:extLst>
  </p:cSld>
  <p:clrMapOvr>
    <a:masterClrMapping/>
  </p:clrMapOvr>
  <p:transition spd="slow">
    <p:push dir="u"/>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21230" y="841829"/>
            <a:ext cx="10131425" cy="4847771"/>
          </a:xfrm>
        </p:spPr>
        <p:txBody>
          <a:bodyPr/>
          <a:lstStyle/>
          <a:p>
            <a:pPr algn="ctr"/>
            <a:r>
              <a:rPr lang="en-US" dirty="0" smtClean="0"/>
              <a:t>Questions?</a:t>
            </a:r>
            <a:endParaRPr lang="en-US" dirty="0"/>
          </a:p>
        </p:txBody>
      </p:sp>
    </p:spTree>
    <p:extLst>
      <p:ext uri="{BB962C8B-B14F-4D97-AF65-F5344CB8AC3E}">
        <p14:creationId xmlns:p14="http://schemas.microsoft.com/office/powerpoint/2010/main" val="968415663"/>
      </p:ext>
    </p:extLst>
  </p:cSld>
  <p:clrMapOvr>
    <a:masterClrMapping/>
  </p:clrMapOvr>
  <p:transition spd="slow">
    <p:push dir="u"/>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Are Near Earth Objects?</a:t>
            </a:r>
            <a:endParaRPr lang="en-US" dirty="0"/>
          </a:p>
        </p:txBody>
      </p:sp>
      <p:sp>
        <p:nvSpPr>
          <p:cNvPr id="3" name="Content Placeholder 2"/>
          <p:cNvSpPr>
            <a:spLocks noGrp="1"/>
          </p:cNvSpPr>
          <p:nvPr>
            <p:ph idx="1"/>
          </p:nvPr>
        </p:nvSpPr>
        <p:spPr>
          <a:xfrm>
            <a:off x="685800" y="1894932"/>
            <a:ext cx="10131425" cy="3649133"/>
          </a:xfrm>
        </p:spPr>
        <p:txBody>
          <a:bodyPr>
            <a:normAutofit/>
          </a:bodyPr>
          <a:lstStyle/>
          <a:p>
            <a:r>
              <a:rPr lang="en-US" dirty="0" smtClean="0"/>
              <a:t>According to NASA, a NEO (Near Earth Object) is “</a:t>
            </a:r>
            <a:r>
              <a:rPr lang="en-US" dirty="0"/>
              <a:t>are comets and asteroids that have been nudged by the gravitational attraction of nearby planets into orbits that allow them to enter the Earth’s </a:t>
            </a:r>
            <a:r>
              <a:rPr lang="en-US" dirty="0" smtClean="0"/>
              <a:t>neighborhood.” </a:t>
            </a:r>
          </a:p>
          <a:p>
            <a:r>
              <a:rPr lang="en-US" dirty="0" smtClean="0"/>
              <a:t>Put simply, they are objects in our solar system that are “near” Earth.</a:t>
            </a:r>
          </a:p>
          <a:p>
            <a:r>
              <a:rPr lang="en-US" dirty="0" smtClean="0"/>
              <a:t>These NEOs become hazardous and a potential danger to Earth when they come within Earth’s MOID (Minimum Orbit Insertion Distance). </a:t>
            </a:r>
          </a:p>
          <a:p>
            <a:r>
              <a:rPr lang="en-US" dirty="0" smtClean="0"/>
              <a:t>NASA specifies that “all </a:t>
            </a:r>
            <a:r>
              <a:rPr lang="en-US" dirty="0"/>
              <a:t>asteroids with an Earth Minimum Orbit Intersection Distance (</a:t>
            </a:r>
            <a:r>
              <a:rPr lang="en-US" i="1" dirty="0"/>
              <a:t>MOID</a:t>
            </a:r>
            <a:r>
              <a:rPr lang="en-US" dirty="0"/>
              <a:t>) of 0.05 </a:t>
            </a:r>
            <a:r>
              <a:rPr lang="en-US" b="1" dirty="0">
                <a:hlinkClick r:id="rId3"/>
              </a:rPr>
              <a:t>au</a:t>
            </a:r>
            <a:r>
              <a:rPr lang="en-US" dirty="0"/>
              <a:t> or less and an absolute magnitude (</a:t>
            </a:r>
            <a:r>
              <a:rPr lang="en-US" i="1" dirty="0"/>
              <a:t>H</a:t>
            </a:r>
            <a:r>
              <a:rPr lang="en-US" dirty="0"/>
              <a:t>) of 22.0 or less are considered </a:t>
            </a:r>
            <a:r>
              <a:rPr lang="en-US" dirty="0" smtClean="0"/>
              <a:t>PHAs.”</a:t>
            </a:r>
          </a:p>
        </p:txBody>
      </p:sp>
      <p:sp>
        <p:nvSpPr>
          <p:cNvPr id="4" name="TextBox 3"/>
          <p:cNvSpPr txBox="1"/>
          <p:nvPr/>
        </p:nvSpPr>
        <p:spPr>
          <a:xfrm>
            <a:off x="111211" y="6499654"/>
            <a:ext cx="5350475" cy="369332"/>
          </a:xfrm>
          <a:prstGeom prst="rect">
            <a:avLst/>
          </a:prstGeom>
          <a:noFill/>
        </p:spPr>
        <p:txBody>
          <a:bodyPr wrap="square" rtlCol="0">
            <a:spAutoFit/>
          </a:bodyPr>
          <a:lstStyle/>
          <a:p>
            <a:r>
              <a:rPr lang="en-US" dirty="0" smtClean="0"/>
              <a:t>Source: https://</a:t>
            </a:r>
            <a:r>
              <a:rPr lang="en-US" dirty="0" err="1" smtClean="0"/>
              <a:t>cneos.jpl.nasa.gov</a:t>
            </a:r>
            <a:r>
              <a:rPr lang="en-US" dirty="0" smtClean="0"/>
              <a:t>/about/</a:t>
            </a:r>
            <a:r>
              <a:rPr lang="en-US" dirty="0" err="1" smtClean="0"/>
              <a:t>basics.html</a:t>
            </a:r>
            <a:endParaRPr lang="en-US" dirty="0"/>
          </a:p>
        </p:txBody>
      </p:sp>
    </p:spTree>
    <p:extLst>
      <p:ext uri="{BB962C8B-B14F-4D97-AF65-F5344CB8AC3E}">
        <p14:creationId xmlns:p14="http://schemas.microsoft.com/office/powerpoint/2010/main" val="1237246184"/>
      </p:ext>
    </p:extLst>
  </p:cSld>
  <p:clrMapOvr>
    <a:masterClrMapping/>
  </p:clrMapOvr>
  <p:transition spd="slow">
    <p:push dir="u"/>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Who Really Cares? What is the Value of this study?</a:t>
            </a:r>
            <a:endParaRPr lang="en-US" dirty="0"/>
          </a:p>
        </p:txBody>
      </p:sp>
      <p:sp>
        <p:nvSpPr>
          <p:cNvPr id="3" name="Content Placeholder 2"/>
          <p:cNvSpPr>
            <a:spLocks noGrp="1"/>
          </p:cNvSpPr>
          <p:nvPr>
            <p:ph idx="1"/>
          </p:nvPr>
        </p:nvSpPr>
        <p:spPr/>
        <p:txBody>
          <a:bodyPr/>
          <a:lstStyle/>
          <a:p>
            <a:r>
              <a:rPr lang="en-US" dirty="0" smtClean="0"/>
              <a:t>Governments, scientists, and students alike all value data on NEO’s for various reasons. The latter two audiences like to talk about finding answers about the behavior of celestial objects and the origins of the cosmos. However, the former audience, governments, have interests that more align with the defense of the planet. </a:t>
            </a:r>
          </a:p>
          <a:p>
            <a:r>
              <a:rPr lang="en-US" dirty="0" smtClean="0"/>
              <a:t>It is true that the likelihood of Earth being hit by a NEO  which could harm our planet is incredibly low (NASA’s Planetary Defense Coordination Office claims that it is less that 0.2 percent ). Nevertheless, governments around the world still worry about the threat of NEOs. </a:t>
            </a:r>
          </a:p>
          <a:p>
            <a:r>
              <a:rPr lang="en-US" dirty="0" smtClean="0"/>
              <a:t>Why?</a:t>
            </a:r>
          </a:p>
        </p:txBody>
      </p:sp>
    </p:spTree>
    <p:extLst>
      <p:ext uri="{BB962C8B-B14F-4D97-AF65-F5344CB8AC3E}">
        <p14:creationId xmlns:p14="http://schemas.microsoft.com/office/powerpoint/2010/main" val="1297617330"/>
      </p:ext>
    </p:extLst>
  </p:cSld>
  <p:clrMapOvr>
    <a:masterClrMapping/>
  </p:clrMapOvr>
  <p:transition spd="slow">
    <p:push dir="u"/>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517" y="105736"/>
            <a:ext cx="10131425" cy="880153"/>
          </a:xfrm>
        </p:spPr>
        <p:txBody>
          <a:bodyPr>
            <a:normAutofit/>
          </a:bodyPr>
          <a:lstStyle/>
          <a:p>
            <a:r>
              <a:rPr lang="en-US" dirty="0" smtClean="0"/>
              <a:t>Here’s Why</a:t>
            </a:r>
            <a:r>
              <a:rPr lang="mr-IN" dirty="0" smtClean="0"/>
              <a:t>…</a:t>
            </a:r>
            <a:endParaRPr lang="en-US" dirty="0"/>
          </a:p>
        </p:txBody>
      </p:sp>
      <p:pic>
        <p:nvPicPr>
          <p:cNvPr id="4" name="Content Placeholder 3"/>
          <p:cNvPicPr>
            <a:picLocks noGrp="1" noChangeAspect="1"/>
          </p:cNvPicPr>
          <p:nvPr>
            <p:ph idx="1"/>
          </p:nvPr>
        </p:nvPicPr>
        <p:blipFill>
          <a:blip r:embed="rId3"/>
          <a:stretch>
            <a:fillRect/>
          </a:stretch>
        </p:blipFill>
        <p:spPr>
          <a:xfrm rot="20936851">
            <a:off x="314821" y="1336324"/>
            <a:ext cx="3967853" cy="2077131"/>
          </a:xfrm>
          <a:prstGeom prst="rect">
            <a:avLst/>
          </a:prstGeom>
        </p:spPr>
      </p:pic>
      <p:sp>
        <p:nvSpPr>
          <p:cNvPr id="5" name="TextBox 4"/>
          <p:cNvSpPr txBox="1"/>
          <p:nvPr/>
        </p:nvSpPr>
        <p:spPr>
          <a:xfrm rot="20957603">
            <a:off x="931918" y="3423392"/>
            <a:ext cx="3040179" cy="369332"/>
          </a:xfrm>
          <a:prstGeom prst="rect">
            <a:avLst/>
          </a:prstGeom>
          <a:noFill/>
        </p:spPr>
        <p:txBody>
          <a:bodyPr wrap="square" rtlCol="0">
            <a:spAutoFit/>
          </a:bodyPr>
          <a:lstStyle/>
          <a:p>
            <a:r>
              <a:rPr lang="en-US" dirty="0" err="1" smtClean="0"/>
              <a:t>Verdefort</a:t>
            </a:r>
            <a:r>
              <a:rPr lang="en-US" dirty="0" smtClean="0"/>
              <a:t> Crater, South Africa</a:t>
            </a:r>
            <a:endParaRPr lang="en-US" dirty="0"/>
          </a:p>
        </p:txBody>
      </p:sp>
      <p:pic>
        <p:nvPicPr>
          <p:cNvPr id="6" name="Picture 5"/>
          <p:cNvPicPr>
            <a:picLocks noChangeAspect="1"/>
          </p:cNvPicPr>
          <p:nvPr/>
        </p:nvPicPr>
        <p:blipFill>
          <a:blip r:embed="rId4"/>
          <a:stretch>
            <a:fillRect/>
          </a:stretch>
        </p:blipFill>
        <p:spPr>
          <a:xfrm rot="600656">
            <a:off x="5360150" y="1312244"/>
            <a:ext cx="4052926" cy="2007289"/>
          </a:xfrm>
          <a:prstGeom prst="rect">
            <a:avLst/>
          </a:prstGeom>
        </p:spPr>
      </p:pic>
      <p:sp>
        <p:nvSpPr>
          <p:cNvPr id="7" name="TextBox 6"/>
          <p:cNvSpPr txBox="1"/>
          <p:nvPr/>
        </p:nvSpPr>
        <p:spPr>
          <a:xfrm rot="559080">
            <a:off x="5653196" y="3408648"/>
            <a:ext cx="3466835" cy="369332"/>
          </a:xfrm>
          <a:prstGeom prst="rect">
            <a:avLst/>
          </a:prstGeom>
          <a:noFill/>
        </p:spPr>
        <p:txBody>
          <a:bodyPr wrap="square" rtlCol="0">
            <a:spAutoFit/>
          </a:bodyPr>
          <a:lstStyle/>
          <a:p>
            <a:r>
              <a:rPr lang="en-US" dirty="0" smtClean="0"/>
              <a:t>Sudbury Basin, Ontario</a:t>
            </a:r>
            <a:r>
              <a:rPr lang="en-US" smtClean="0"/>
              <a:t>, Canada</a:t>
            </a:r>
            <a:endParaRPr lang="en-US"/>
          </a:p>
        </p:txBody>
      </p:sp>
      <p:pic>
        <p:nvPicPr>
          <p:cNvPr id="8" name="Picture 7"/>
          <p:cNvPicPr>
            <a:picLocks noChangeAspect="1"/>
          </p:cNvPicPr>
          <p:nvPr/>
        </p:nvPicPr>
        <p:blipFill>
          <a:blip r:embed="rId5"/>
          <a:stretch>
            <a:fillRect/>
          </a:stretch>
        </p:blipFill>
        <p:spPr>
          <a:xfrm>
            <a:off x="1817276" y="4004270"/>
            <a:ext cx="3636714" cy="2308840"/>
          </a:xfrm>
          <a:prstGeom prst="rect">
            <a:avLst/>
          </a:prstGeom>
        </p:spPr>
      </p:pic>
      <p:sp>
        <p:nvSpPr>
          <p:cNvPr id="9" name="TextBox 8"/>
          <p:cNvSpPr txBox="1"/>
          <p:nvPr/>
        </p:nvSpPr>
        <p:spPr>
          <a:xfrm>
            <a:off x="5527832" y="4558525"/>
            <a:ext cx="2280864" cy="1200329"/>
          </a:xfrm>
          <a:prstGeom prst="rect">
            <a:avLst/>
          </a:prstGeom>
          <a:noFill/>
        </p:spPr>
        <p:txBody>
          <a:bodyPr wrap="square" rtlCol="0">
            <a:spAutoFit/>
          </a:bodyPr>
          <a:lstStyle/>
          <a:p>
            <a:r>
              <a:rPr lang="en-US" dirty="0" smtClean="0"/>
              <a:t>Illustration of Chicxulub </a:t>
            </a:r>
            <a:r>
              <a:rPr lang="en-US" dirty="0"/>
              <a:t>impact crater in the Yucatán Peninsula</a:t>
            </a:r>
            <a:r>
              <a:rPr lang="en-US" dirty="0" smtClean="0"/>
              <a:t> </a:t>
            </a:r>
            <a:endParaRPr lang="en-US" dirty="0"/>
          </a:p>
        </p:txBody>
      </p:sp>
      <p:sp>
        <p:nvSpPr>
          <p:cNvPr id="10" name="TextBox 9"/>
          <p:cNvSpPr txBox="1"/>
          <p:nvPr/>
        </p:nvSpPr>
        <p:spPr>
          <a:xfrm>
            <a:off x="0" y="6611779"/>
            <a:ext cx="6668264" cy="246221"/>
          </a:xfrm>
          <a:prstGeom prst="rect">
            <a:avLst/>
          </a:prstGeom>
          <a:noFill/>
        </p:spPr>
        <p:txBody>
          <a:bodyPr wrap="square" rtlCol="0">
            <a:spAutoFit/>
          </a:bodyPr>
          <a:lstStyle/>
          <a:p>
            <a:r>
              <a:rPr lang="en-US" sz="1000" smtClean="0"/>
              <a:t>Source: https</a:t>
            </a:r>
            <a:r>
              <a:rPr lang="en-US" sz="1000" dirty="0" smtClean="0"/>
              <a:t>://</a:t>
            </a:r>
            <a:r>
              <a:rPr lang="en-US" sz="1000" dirty="0" err="1" smtClean="0"/>
              <a:t>news.nationalgeographic.com</a:t>
            </a:r>
            <a:r>
              <a:rPr lang="en-US" sz="1000" dirty="0" smtClean="0"/>
              <a:t>/news/2013/13/130214-biggest-asteroid-impacts-meteorites-space-2012da14/</a:t>
            </a:r>
            <a:endParaRPr lang="en-US" sz="1000" dirty="0"/>
          </a:p>
        </p:txBody>
      </p:sp>
      <p:sp>
        <p:nvSpPr>
          <p:cNvPr id="11" name="TextBox 10"/>
          <p:cNvSpPr txBox="1"/>
          <p:nvPr/>
        </p:nvSpPr>
        <p:spPr>
          <a:xfrm>
            <a:off x="8279027" y="4303455"/>
            <a:ext cx="3422822" cy="2308324"/>
          </a:xfrm>
          <a:prstGeom prst="rect">
            <a:avLst/>
          </a:prstGeom>
          <a:noFill/>
        </p:spPr>
        <p:txBody>
          <a:bodyPr wrap="square" rtlCol="0">
            <a:spAutoFit/>
          </a:bodyPr>
          <a:lstStyle/>
          <a:p>
            <a:r>
              <a:rPr lang="en-US" dirty="0" smtClean="0"/>
              <a:t>These physical features on Earth’s surface are believed to have been caused by NEOs colliding with the Earth’s surface. Some of these collisions are theorized to have changed life on Earth as we know it. Remember the Dinosaur theory?</a:t>
            </a:r>
            <a:endParaRPr lang="en-US" dirty="0"/>
          </a:p>
        </p:txBody>
      </p:sp>
    </p:spTree>
    <p:extLst>
      <p:ext uri="{BB962C8B-B14F-4D97-AF65-F5344CB8AC3E}">
        <p14:creationId xmlns:p14="http://schemas.microsoft.com/office/powerpoint/2010/main" val="504038630"/>
      </p:ext>
    </p:extLst>
  </p:cSld>
  <p:clrMapOvr>
    <a:masterClrMapping/>
  </p:clrMapOvr>
  <p:transition spd="slow">
    <p:push dir="u"/>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2" y="201827"/>
            <a:ext cx="10131425" cy="1231557"/>
          </a:xfrm>
        </p:spPr>
        <p:txBody>
          <a:bodyPr/>
          <a:lstStyle/>
          <a:p>
            <a:r>
              <a:rPr lang="en-US" dirty="0" smtClean="0"/>
              <a:t>Questions We Asked And the Data We Needed </a:t>
            </a:r>
            <a:endParaRPr lang="en-US" dirty="0"/>
          </a:p>
        </p:txBody>
      </p:sp>
      <p:sp>
        <p:nvSpPr>
          <p:cNvPr id="3" name="Content Placeholder 2"/>
          <p:cNvSpPr>
            <a:spLocks noGrp="1"/>
          </p:cNvSpPr>
          <p:nvPr>
            <p:ph idx="1"/>
          </p:nvPr>
        </p:nvSpPr>
        <p:spPr>
          <a:xfrm>
            <a:off x="685802" y="1544595"/>
            <a:ext cx="4911809" cy="3139321"/>
          </a:xfrm>
        </p:spPr>
        <p:txBody>
          <a:bodyPr>
            <a:normAutofit/>
          </a:bodyPr>
          <a:lstStyle/>
          <a:p>
            <a:r>
              <a:rPr lang="en-US" dirty="0" smtClean="0"/>
              <a:t>Questions we asked:</a:t>
            </a:r>
          </a:p>
          <a:p>
            <a:pPr lvl="1"/>
            <a:r>
              <a:rPr lang="en-US" sz="1800" dirty="0" smtClean="0"/>
              <a:t>What data is used to classify a NEO as hazardous?</a:t>
            </a:r>
          </a:p>
          <a:p>
            <a:pPr lvl="1"/>
            <a:r>
              <a:rPr lang="en-US" sz="1800" dirty="0" smtClean="0"/>
              <a:t>How do we model and visualize hazardous NEOs?</a:t>
            </a:r>
            <a:endParaRPr lang="en-US" sz="1800" dirty="0"/>
          </a:p>
          <a:p>
            <a:pPr lvl="1" fontAlgn="base"/>
            <a:r>
              <a:rPr lang="en-US" sz="1800" dirty="0"/>
              <a:t>How can we anticipate and determine NEO hazards</a:t>
            </a:r>
            <a:r>
              <a:rPr lang="en-US" sz="1800" dirty="0" smtClean="0"/>
              <a:t>?</a:t>
            </a:r>
          </a:p>
          <a:p>
            <a:pPr lvl="1" fontAlgn="base"/>
            <a:r>
              <a:rPr lang="en-US" sz="1800" dirty="0" smtClean="0"/>
              <a:t>How likely is Earth to be hit by a potentially planet altering NEOs?</a:t>
            </a:r>
            <a:endParaRPr lang="en-US" sz="1800" dirty="0"/>
          </a:p>
        </p:txBody>
      </p:sp>
      <p:sp>
        <p:nvSpPr>
          <p:cNvPr id="4" name="TextBox 3"/>
          <p:cNvSpPr txBox="1"/>
          <p:nvPr/>
        </p:nvSpPr>
        <p:spPr>
          <a:xfrm>
            <a:off x="6771503" y="1544595"/>
            <a:ext cx="4856205" cy="3139321"/>
          </a:xfrm>
          <a:prstGeom prst="rect">
            <a:avLst/>
          </a:prstGeom>
          <a:noFill/>
        </p:spPr>
        <p:txBody>
          <a:bodyPr wrap="square" rtlCol="0">
            <a:spAutoFit/>
          </a:bodyPr>
          <a:lstStyle/>
          <a:p>
            <a:pPr marL="285750" indent="-285750">
              <a:buFont typeface="Arial" charset="0"/>
              <a:buChar char="•"/>
            </a:pPr>
            <a:r>
              <a:rPr lang="en-US" dirty="0" smtClean="0"/>
              <a:t>Our Goals with this project:</a:t>
            </a:r>
          </a:p>
          <a:p>
            <a:pPr marL="285750" indent="-285750">
              <a:buFont typeface="Arial" charset="0"/>
              <a:buChar char="•"/>
            </a:pPr>
            <a:endParaRPr lang="en-US" dirty="0" smtClean="0"/>
          </a:p>
          <a:p>
            <a:pPr marL="742950" lvl="1" indent="-285750">
              <a:buFont typeface="Arial" charset="0"/>
              <a:buChar char="•"/>
            </a:pPr>
            <a:r>
              <a:rPr lang="en-US" dirty="0" smtClean="0"/>
              <a:t>Examine the characteristics of the asteroid related to its classification as hazardous.</a:t>
            </a:r>
          </a:p>
          <a:p>
            <a:pPr marL="742950" lvl="1" indent="-285750">
              <a:buFont typeface="Arial" charset="0"/>
              <a:buChar char="•"/>
            </a:pPr>
            <a:endParaRPr lang="en-US" dirty="0" smtClean="0"/>
          </a:p>
          <a:p>
            <a:pPr marL="742950" lvl="1" indent="-285750">
              <a:buFont typeface="Arial" charset="0"/>
              <a:buChar char="•"/>
            </a:pPr>
            <a:r>
              <a:rPr lang="en-US" dirty="0" smtClean="0"/>
              <a:t>Model the orbital movements of NEOs closest to and relative to the Earth.</a:t>
            </a:r>
          </a:p>
          <a:p>
            <a:pPr marL="742950" lvl="1" indent="-285750">
              <a:buFont typeface="Arial" charset="0"/>
              <a:buChar char="•"/>
            </a:pPr>
            <a:endParaRPr lang="en-US" dirty="0"/>
          </a:p>
          <a:p>
            <a:pPr marL="742950" lvl="1" indent="-285750">
              <a:buFont typeface="Arial" charset="0"/>
              <a:buChar char="•"/>
            </a:pPr>
            <a:r>
              <a:rPr lang="en-US" dirty="0" smtClean="0"/>
              <a:t>Examine the probability of Earth being hit by a devastating NEOs.</a:t>
            </a:r>
            <a:endParaRPr lang="en-US" dirty="0" smtClean="0"/>
          </a:p>
        </p:txBody>
      </p:sp>
      <p:sp>
        <p:nvSpPr>
          <p:cNvPr id="5" name="TextBox 4"/>
          <p:cNvSpPr txBox="1"/>
          <p:nvPr/>
        </p:nvSpPr>
        <p:spPr>
          <a:xfrm>
            <a:off x="902042" y="4868562"/>
            <a:ext cx="10206681" cy="1477328"/>
          </a:xfrm>
          <a:prstGeom prst="rect">
            <a:avLst/>
          </a:prstGeom>
          <a:noFill/>
        </p:spPr>
        <p:txBody>
          <a:bodyPr wrap="square" rtlCol="0">
            <a:spAutoFit/>
          </a:bodyPr>
          <a:lstStyle/>
          <a:p>
            <a:pPr marL="285750" indent="-285750">
              <a:buFont typeface="Arial" charset="0"/>
              <a:buChar char="•"/>
            </a:pPr>
            <a:r>
              <a:rPr lang="en-US" dirty="0" smtClean="0"/>
              <a:t>The data we used:</a:t>
            </a:r>
          </a:p>
          <a:p>
            <a:pPr marL="742950" lvl="1" indent="-285750">
              <a:buFont typeface="Arial" charset="0"/>
              <a:buChar char="•"/>
            </a:pPr>
            <a:r>
              <a:rPr lang="en-US" dirty="0" smtClean="0"/>
              <a:t>NASA’s </a:t>
            </a:r>
            <a:r>
              <a:rPr lang="en-US" dirty="0" err="1" smtClean="0"/>
              <a:t>NeoWs</a:t>
            </a:r>
            <a:r>
              <a:rPr lang="en-US" dirty="0" smtClean="0"/>
              <a:t> open API which provided information on thousands of Asteroids. </a:t>
            </a:r>
          </a:p>
          <a:p>
            <a:pPr marL="1200150" lvl="2" indent="-285750">
              <a:buFont typeface="Arial" charset="0"/>
              <a:buChar char="•"/>
            </a:pPr>
            <a:r>
              <a:rPr lang="en-US" dirty="0" smtClean="0"/>
              <a:t>Included data such as: the asteroid name, its relative velocity of the asteroid, it’s close approach date to Earth, and it’s absolute magnitude.</a:t>
            </a:r>
          </a:p>
          <a:p>
            <a:pPr marL="1200150" lvl="2" indent="-285750">
              <a:buFont typeface="Arial" charset="0"/>
              <a:buChar char="•"/>
            </a:pPr>
            <a:r>
              <a:rPr lang="en-US" dirty="0" smtClean="0"/>
              <a:t>We also included data from NASA’s Fireball csv files that included data on locations of impacts.</a:t>
            </a:r>
            <a:endParaRPr lang="en-US" dirty="0"/>
          </a:p>
        </p:txBody>
      </p:sp>
    </p:spTree>
    <p:extLst>
      <p:ext uri="{BB962C8B-B14F-4D97-AF65-F5344CB8AC3E}">
        <p14:creationId xmlns:p14="http://schemas.microsoft.com/office/powerpoint/2010/main" val="2088510982"/>
      </p:ext>
    </p:extLst>
  </p:cSld>
  <p:clrMapOvr>
    <a:masterClrMapping/>
  </p:clrMapOvr>
  <p:transition spd="slow">
    <p:push dir="u"/>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68536"/>
            <a:ext cx="10131425" cy="1456267"/>
          </a:xfrm>
        </p:spPr>
        <p:txBody>
          <a:bodyPr/>
          <a:lstStyle/>
          <a:p>
            <a:r>
              <a:rPr lang="en-US" dirty="0" smtClean="0"/>
              <a:t>Motivation &amp; Summary of Findings</a:t>
            </a:r>
            <a:endParaRPr lang="en-US" dirty="0"/>
          </a:p>
        </p:txBody>
      </p:sp>
      <p:sp>
        <p:nvSpPr>
          <p:cNvPr id="3" name="Content Placeholder 2"/>
          <p:cNvSpPr>
            <a:spLocks noGrp="1"/>
          </p:cNvSpPr>
          <p:nvPr>
            <p:ph idx="1"/>
          </p:nvPr>
        </p:nvSpPr>
        <p:spPr>
          <a:xfrm>
            <a:off x="685800" y="1430767"/>
            <a:ext cx="10131425" cy="4795862"/>
          </a:xfrm>
        </p:spPr>
        <p:txBody>
          <a:bodyPr/>
          <a:lstStyle/>
          <a:p>
            <a:r>
              <a:rPr lang="en-US" dirty="0" smtClean="0"/>
              <a:t>Motivation for taking on this project stems from a desire to improve our elementary knowledge of Asteroids, and assess what makes a NEO hazardous. </a:t>
            </a:r>
          </a:p>
          <a:p>
            <a:r>
              <a:rPr lang="en-US" dirty="0" smtClean="0"/>
              <a:t>Summary of our findings</a:t>
            </a:r>
            <a:r>
              <a:rPr lang="en-US" dirty="0" smtClean="0"/>
              <a:t>:</a:t>
            </a:r>
          </a:p>
          <a:p>
            <a:pPr lvl="1"/>
            <a:r>
              <a:rPr lang="en-US" dirty="0" smtClean="0"/>
              <a:t>The relationship between a NEO’s specific absolute magnitude (H) of the object and its proximity to Earth assists scientists in the classification of hazardous NEOs. </a:t>
            </a:r>
          </a:p>
          <a:p>
            <a:pPr lvl="1"/>
            <a:r>
              <a:rPr lang="en-US" dirty="0" smtClean="0"/>
              <a:t>Scientists use orbital data (eccentricity, inclination, etc.) to predict the orbits of NEOs which can then be used to model their distance from Earth. </a:t>
            </a:r>
            <a:r>
              <a:rPr lang="en-US" dirty="0" smtClean="0"/>
              <a:t>Essentially, scientists can use predictors and models to anticipate near earth hazards.</a:t>
            </a:r>
          </a:p>
          <a:p>
            <a:pPr lvl="1"/>
            <a:r>
              <a:rPr lang="en-US" dirty="0" smtClean="0"/>
              <a:t>The actually probability of a NEO devastating Earth is incredibly small. That said, predictive data courtesy of NASA’s SENTRY dataset suggest that certain individual NEOs have hundreds of opportunities to impact Earth. </a:t>
            </a:r>
          </a:p>
        </p:txBody>
      </p:sp>
    </p:spTree>
    <p:extLst>
      <p:ext uri="{BB962C8B-B14F-4D97-AF65-F5344CB8AC3E}">
        <p14:creationId xmlns:p14="http://schemas.microsoft.com/office/powerpoint/2010/main" val="1212601588"/>
      </p:ext>
    </p:extLst>
  </p:cSld>
  <p:clrMapOvr>
    <a:masterClrMapping/>
  </p:clrMapOvr>
  <p:transition spd="slow">
    <p:push dir="u"/>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9587" y="105706"/>
            <a:ext cx="10131425" cy="1456267"/>
          </a:xfrm>
        </p:spPr>
        <p:txBody>
          <a:bodyPr/>
          <a:lstStyle/>
          <a:p>
            <a:r>
              <a:rPr lang="en-US" dirty="0" smtClean="0"/>
              <a:t>Data Cleanup &amp; Exploration </a:t>
            </a:r>
            <a:endParaRPr lang="en-US" dirty="0"/>
          </a:p>
        </p:txBody>
      </p:sp>
      <p:sp>
        <p:nvSpPr>
          <p:cNvPr id="3" name="Content Placeholder 2"/>
          <p:cNvSpPr>
            <a:spLocks noGrp="1"/>
          </p:cNvSpPr>
          <p:nvPr>
            <p:ph idx="1"/>
          </p:nvPr>
        </p:nvSpPr>
        <p:spPr>
          <a:xfrm>
            <a:off x="700315" y="1499800"/>
            <a:ext cx="4945741" cy="5078314"/>
          </a:xfrm>
        </p:spPr>
        <p:txBody>
          <a:bodyPr>
            <a:normAutofit fontScale="92500" lnSpcReduction="10000"/>
          </a:bodyPr>
          <a:lstStyle/>
          <a:p>
            <a:r>
              <a:rPr lang="en-US" dirty="0" smtClean="0"/>
              <a:t>Methods and Insights we did not anticipate: </a:t>
            </a:r>
          </a:p>
          <a:p>
            <a:pPr lvl="1"/>
            <a:r>
              <a:rPr lang="en-US" sz="1800" dirty="0" smtClean="0"/>
              <a:t>Methods</a:t>
            </a:r>
            <a:r>
              <a:rPr lang="en-US" dirty="0" smtClean="0"/>
              <a:t>:</a:t>
            </a:r>
          </a:p>
          <a:p>
            <a:pPr lvl="2"/>
            <a:r>
              <a:rPr lang="en-US" sz="1600" dirty="0" smtClean="0"/>
              <a:t>Cleaned and saved data into csv’s using </a:t>
            </a:r>
            <a:r>
              <a:rPr lang="en-US" sz="1600" dirty="0" err="1" smtClean="0"/>
              <a:t>jupyter</a:t>
            </a:r>
            <a:r>
              <a:rPr lang="en-US" sz="1600" dirty="0" smtClean="0"/>
              <a:t> notebook.</a:t>
            </a:r>
          </a:p>
          <a:p>
            <a:pPr lvl="2"/>
            <a:r>
              <a:rPr lang="en-US" sz="1600" dirty="0" smtClean="0"/>
              <a:t>Used modules such as: pandas, </a:t>
            </a:r>
            <a:r>
              <a:rPr lang="en-US" sz="1600" dirty="0" err="1" smtClean="0"/>
              <a:t>matplotlib</a:t>
            </a:r>
            <a:r>
              <a:rPr lang="en-US" sz="1600" dirty="0" smtClean="0"/>
              <a:t>, </a:t>
            </a:r>
            <a:r>
              <a:rPr lang="en-US" sz="1600" dirty="0" err="1" smtClean="0"/>
              <a:t>astropy</a:t>
            </a:r>
            <a:r>
              <a:rPr lang="en-US" sz="1600" dirty="0" smtClean="0"/>
              <a:t>, and </a:t>
            </a:r>
            <a:r>
              <a:rPr lang="en-US" sz="1600" dirty="0" err="1" smtClean="0"/>
              <a:t>poliastro</a:t>
            </a:r>
            <a:r>
              <a:rPr lang="en-US" sz="1600" dirty="0" smtClean="0"/>
              <a:t>. The latter two were for orbital visualization. </a:t>
            </a:r>
          </a:p>
          <a:p>
            <a:pPr lvl="1"/>
            <a:r>
              <a:rPr lang="en-US" sz="1800" dirty="0" smtClean="0"/>
              <a:t>Surprising Insights</a:t>
            </a:r>
            <a:r>
              <a:rPr lang="en-US" dirty="0" smtClean="0"/>
              <a:t>:</a:t>
            </a:r>
          </a:p>
          <a:p>
            <a:pPr lvl="2"/>
            <a:r>
              <a:rPr lang="en-US" sz="1600" dirty="0" smtClean="0"/>
              <a:t>Terminology to determine what is a hazardous object, and the sheer number of hazardous objects that routinely pass by Earth.</a:t>
            </a:r>
          </a:p>
          <a:p>
            <a:pPr lvl="2"/>
            <a:r>
              <a:rPr lang="en-US" sz="1600" dirty="0" smtClean="0"/>
              <a:t>According to Kepler’s secondary law of planetary motion, “the </a:t>
            </a:r>
            <a:r>
              <a:rPr lang="en-US" sz="1600" dirty="0"/>
              <a:t>speed of an object in its orbit is fastest at perihelion and slowest at </a:t>
            </a:r>
            <a:r>
              <a:rPr lang="en-US" sz="1600" dirty="0" smtClean="0"/>
              <a:t>aphelion.” Perihelion being the closest point of an object orbiting the sun, and aphelion being the opposite. This applies to asteroids as well, and their relative velocities. </a:t>
            </a:r>
          </a:p>
          <a:p>
            <a:pPr lvl="2"/>
            <a:endParaRPr lang="en-US" dirty="0" smtClean="0"/>
          </a:p>
          <a:p>
            <a:pPr lvl="1"/>
            <a:endParaRPr lang="en-US" dirty="0"/>
          </a:p>
        </p:txBody>
      </p:sp>
      <p:sp>
        <p:nvSpPr>
          <p:cNvPr id="6" name="TextBox 5"/>
          <p:cNvSpPr txBox="1"/>
          <p:nvPr/>
        </p:nvSpPr>
        <p:spPr>
          <a:xfrm>
            <a:off x="5751513" y="1427476"/>
            <a:ext cx="5907314" cy="5078313"/>
          </a:xfrm>
          <a:prstGeom prst="rect">
            <a:avLst/>
          </a:prstGeom>
          <a:noFill/>
        </p:spPr>
        <p:txBody>
          <a:bodyPr wrap="square" rtlCol="0">
            <a:spAutoFit/>
          </a:bodyPr>
          <a:lstStyle/>
          <a:p>
            <a:pPr marL="285750" indent="-285750">
              <a:buFont typeface="Arial" charset="0"/>
              <a:buChar char="•"/>
            </a:pPr>
            <a:r>
              <a:rPr lang="en-US" dirty="0" smtClean="0"/>
              <a:t>Problems:</a:t>
            </a:r>
          </a:p>
          <a:p>
            <a:pPr marL="742950" lvl="1" indent="-285750">
              <a:buFont typeface="Arial" charset="0"/>
              <a:buChar char="•"/>
            </a:pPr>
            <a:r>
              <a:rPr lang="en-US" dirty="0" smtClean="0"/>
              <a:t>We had difficulty indexing the NASA JSON. We had to run several ”for” loops in order to retrieve the information we needed. </a:t>
            </a:r>
          </a:p>
          <a:p>
            <a:pPr marL="742950" lvl="1" indent="-285750">
              <a:buFont typeface="Arial" charset="0"/>
              <a:buChar char="•"/>
            </a:pPr>
            <a:r>
              <a:rPr lang="en-US" dirty="0" smtClean="0"/>
              <a:t>Given the volume of the NASA API (i.e.. NEO having multiple approach dates), parsing the JSON request was difficult. </a:t>
            </a:r>
          </a:p>
          <a:p>
            <a:pPr marL="742950" lvl="1" indent="-285750">
              <a:buFont typeface="Arial" charset="0"/>
              <a:buChar char="•"/>
            </a:pPr>
            <a:r>
              <a:rPr lang="en-US" dirty="0" smtClean="0"/>
              <a:t>Needed to use multiple different </a:t>
            </a:r>
            <a:r>
              <a:rPr lang="en-US" dirty="0" err="1" smtClean="0"/>
              <a:t>url’s</a:t>
            </a:r>
            <a:r>
              <a:rPr lang="en-US" dirty="0" smtClean="0"/>
              <a:t> to query different NEO information (i.e.. NEOs info organized by dates as opposed to the whole database). </a:t>
            </a:r>
          </a:p>
          <a:p>
            <a:pPr marL="742950" lvl="1" indent="-285750">
              <a:buFont typeface="Arial" charset="0"/>
              <a:buChar char="•"/>
            </a:pPr>
            <a:r>
              <a:rPr lang="en-US" dirty="0" smtClean="0"/>
              <a:t>Had difficulty propagating EPOCHS, or specific points in time, for individual asteroids to create a reliable orbit visualization. </a:t>
            </a:r>
          </a:p>
          <a:p>
            <a:pPr marL="742950" lvl="1" indent="-285750">
              <a:buFont typeface="Arial" charset="0"/>
              <a:buChar char="•"/>
            </a:pPr>
            <a:r>
              <a:rPr lang="en-US" dirty="0" smtClean="0"/>
              <a:t>Our elementary understanding of NEO’s and the science meant that we had to do significant research in order to determine what data we needed. (i.e.. MOID, EPOCH, Perihelion Distance, Perihelion Argument etc. </a:t>
            </a:r>
          </a:p>
        </p:txBody>
      </p:sp>
      <p:sp>
        <p:nvSpPr>
          <p:cNvPr id="7" name="TextBox 6"/>
          <p:cNvSpPr txBox="1"/>
          <p:nvPr/>
        </p:nvSpPr>
        <p:spPr>
          <a:xfrm>
            <a:off x="139587" y="6289573"/>
            <a:ext cx="6377327" cy="577081"/>
          </a:xfrm>
          <a:prstGeom prst="rect">
            <a:avLst/>
          </a:prstGeom>
          <a:noFill/>
        </p:spPr>
        <p:txBody>
          <a:bodyPr wrap="square" rtlCol="0">
            <a:spAutoFit/>
          </a:bodyPr>
          <a:lstStyle/>
          <a:p>
            <a:r>
              <a:rPr lang="en-US" sz="1050" dirty="0" smtClean="0"/>
              <a:t>Source: https://www.windows2universe.org/</a:t>
            </a:r>
            <a:r>
              <a:rPr lang="en-US" sz="1050" dirty="0" err="1" smtClean="0"/>
              <a:t>physical_science</a:t>
            </a:r>
            <a:r>
              <a:rPr lang="en-US" sz="1050" dirty="0" smtClean="0"/>
              <a:t>/physics/mechanics/orbit/</a:t>
            </a:r>
            <a:r>
              <a:rPr lang="en-US" sz="1050" dirty="0" err="1" smtClean="0"/>
              <a:t>perihelion_aphelion.html&amp;edu</a:t>
            </a:r>
            <a:r>
              <a:rPr lang="en-US" sz="1050" dirty="0" smtClean="0"/>
              <a:t>=high</a:t>
            </a:r>
            <a:endParaRPr lang="en-US" sz="1050" dirty="0"/>
          </a:p>
        </p:txBody>
      </p:sp>
    </p:spTree>
    <p:extLst>
      <p:ext uri="{BB962C8B-B14F-4D97-AF65-F5344CB8AC3E}">
        <p14:creationId xmlns:p14="http://schemas.microsoft.com/office/powerpoint/2010/main" val="1060182268"/>
      </p:ext>
    </p:extLst>
  </p:cSld>
  <p:clrMapOvr>
    <a:masterClrMapping/>
  </p:clrMapOvr>
  <p:transition spd="slow">
    <p:push dir="u"/>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
        <p:cNvGrpSpPr/>
        <p:nvPr/>
      </p:nvGrpSpPr>
      <p:grpSpPr>
        <a:xfrm>
          <a:off x="0" y="0"/>
          <a:ext cx="0" cy="0"/>
          <a:chOff x="0" y="0"/>
          <a:chExt cx="0" cy="0"/>
        </a:xfrm>
      </p:grpSpPr>
      <p:pic>
        <p:nvPicPr>
          <p:cNvPr id="7" name="Content Placeholder 3"/>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6171536" y="145143"/>
            <a:ext cx="5831778" cy="3130544"/>
          </a:xfrm>
          <a:prstGeom prst="roundRect">
            <a:avLst>
              <a:gd name="adj" fmla="val 4528"/>
            </a:avLst>
          </a:prstGeom>
          <a:ln w="50800" cap="sq" cmpd="dbl">
            <a:noFill/>
            <a:miter lim="800000"/>
          </a:ln>
          <a:effectLst/>
        </p:spPr>
      </p:pic>
      <p:sp>
        <p:nvSpPr>
          <p:cNvPr id="2" name="Title 1"/>
          <p:cNvSpPr>
            <a:spLocks noGrp="1"/>
          </p:cNvSpPr>
          <p:nvPr>
            <p:ph type="title"/>
          </p:nvPr>
        </p:nvSpPr>
        <p:spPr>
          <a:xfrm>
            <a:off x="1178982" y="234222"/>
            <a:ext cx="4099947" cy="1035579"/>
          </a:xfrm>
        </p:spPr>
        <p:txBody>
          <a:bodyPr>
            <a:normAutofit/>
          </a:bodyPr>
          <a:lstStyle/>
          <a:p>
            <a:pPr>
              <a:lnSpc>
                <a:spcPct val="90000"/>
              </a:lnSpc>
            </a:pPr>
            <a:r>
              <a:rPr lang="en-US" sz="2800" dirty="0"/>
              <a:t>Data Analysis: There are A ton of Asteroids</a:t>
            </a:r>
          </a:p>
        </p:txBody>
      </p:sp>
      <p:sp>
        <p:nvSpPr>
          <p:cNvPr id="12" name="Content Placeholder 11"/>
          <p:cNvSpPr>
            <a:spLocks noGrp="1"/>
          </p:cNvSpPr>
          <p:nvPr>
            <p:ph idx="1"/>
          </p:nvPr>
        </p:nvSpPr>
        <p:spPr>
          <a:xfrm>
            <a:off x="1361185" y="1269801"/>
            <a:ext cx="4099947" cy="1548703"/>
          </a:xfrm>
        </p:spPr>
        <p:txBody>
          <a:bodyPr>
            <a:normAutofit/>
          </a:bodyPr>
          <a:lstStyle/>
          <a:p>
            <a:r>
              <a:rPr lang="en-US" dirty="0" smtClean="0"/>
              <a:t>This is just a small subset of 500 NEOs for representation purposes reflecting size vs. passing distance. Shown to visualize just how many objects there are to study. </a:t>
            </a:r>
            <a:endParaRPr lang="en-US" dirty="0"/>
          </a:p>
        </p:txBody>
      </p:sp>
      <p:sp>
        <p:nvSpPr>
          <p:cNvPr id="8" name="Title 1"/>
          <p:cNvSpPr txBox="1">
            <a:spLocks/>
          </p:cNvSpPr>
          <p:nvPr/>
        </p:nvSpPr>
        <p:spPr>
          <a:xfrm>
            <a:off x="1178982" y="3381828"/>
            <a:ext cx="4099947" cy="727593"/>
          </a:xfrm>
          <a:prstGeom prst="rect">
            <a:avLst/>
          </a:prstGeom>
          <a:effectLst/>
        </p:spPr>
        <p:txBody>
          <a:bodyPr vert="horz" lIns="91440" tIns="45720" rIns="91440" bIns="45720" rtlCol="0" anchor="ctr">
            <a:normAutofit/>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nSpc>
                <a:spcPct val="90000"/>
              </a:lnSpc>
            </a:pPr>
            <a:r>
              <a:rPr lang="en-US" sz="2800" dirty="0" smtClean="0"/>
              <a:t>Hazardous </a:t>
            </a:r>
            <a:r>
              <a:rPr lang="en-US" sz="2800" dirty="0" err="1" smtClean="0"/>
              <a:t>NeOs</a:t>
            </a:r>
            <a:endParaRPr lang="en-US" sz="2800" dirty="0"/>
          </a:p>
        </p:txBody>
      </p:sp>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171534" y="3381828"/>
            <a:ext cx="5831780" cy="3323771"/>
          </a:xfrm>
          <a:prstGeom prst="rect">
            <a:avLst/>
          </a:prstGeom>
        </p:spPr>
      </p:pic>
      <p:sp>
        <p:nvSpPr>
          <p:cNvPr id="9" name="TextBox 8"/>
          <p:cNvSpPr txBox="1"/>
          <p:nvPr/>
        </p:nvSpPr>
        <p:spPr>
          <a:xfrm>
            <a:off x="1178981" y="4109421"/>
            <a:ext cx="4716209" cy="2585323"/>
          </a:xfrm>
          <a:prstGeom prst="rect">
            <a:avLst/>
          </a:prstGeom>
          <a:noFill/>
        </p:spPr>
        <p:txBody>
          <a:bodyPr wrap="square" rtlCol="0">
            <a:spAutoFit/>
          </a:bodyPr>
          <a:lstStyle/>
          <a:p>
            <a:pPr marL="285750" indent="-285750">
              <a:buFont typeface="Arial" charset="0"/>
              <a:buChar char="•"/>
            </a:pPr>
            <a:r>
              <a:rPr lang="en-US" dirty="0" smtClean="0"/>
              <a:t>Now that we have the given data size of NEOs, we now need to ask how many of those are hazardous?</a:t>
            </a:r>
          </a:p>
          <a:p>
            <a:pPr marL="285750" indent="-285750">
              <a:buFont typeface="Arial" charset="0"/>
              <a:buChar char="•"/>
            </a:pPr>
            <a:r>
              <a:rPr lang="en-US" dirty="0" smtClean="0"/>
              <a:t>That’s what this visualization is for. We’ve essentially filtered the previous graph for just those that are determined to be hazardous.</a:t>
            </a:r>
          </a:p>
          <a:p>
            <a:pPr marL="285750" indent="-285750">
              <a:buFont typeface="Arial" charset="0"/>
              <a:buChar char="•"/>
            </a:pPr>
            <a:r>
              <a:rPr lang="en-US" dirty="0" smtClean="0"/>
              <a:t>By doing this exercise, we’ve now been able to visualize our dataset, and we’ve filtered for our NEOs in question. </a:t>
            </a:r>
            <a:endParaRPr lang="en-US" dirty="0"/>
          </a:p>
        </p:txBody>
      </p:sp>
    </p:spTree>
    <p:extLst>
      <p:ext uri="{BB962C8B-B14F-4D97-AF65-F5344CB8AC3E}">
        <p14:creationId xmlns:p14="http://schemas.microsoft.com/office/powerpoint/2010/main" val="2689043833"/>
      </p:ext>
    </p:extLst>
  </p:cSld>
  <p:clrMapOvr>
    <a:masterClrMapping/>
  </p:clrMapOvr>
  <p:transition spd="slow">
    <p:push dir="u"/>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stretch/>
        </a:blipFill>
        <a:effectLst/>
      </p:bgPr>
    </p:bg>
    <p:spTree>
      <p:nvGrpSpPr>
        <p:cNvPr id="1" name=""/>
        <p:cNvGrpSpPr/>
        <p:nvPr/>
      </p:nvGrpSpPr>
      <p:grpSpPr>
        <a:xfrm>
          <a:off x="0" y="0"/>
          <a:ext cx="0" cy="0"/>
          <a:chOff x="0" y="0"/>
          <a:chExt cx="0" cy="0"/>
        </a:xfrm>
      </p:grpSpPr>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60811" y="1280559"/>
            <a:ext cx="5703660" cy="3921266"/>
          </a:xfrm>
          <a:prstGeom prst="roundRect">
            <a:avLst>
              <a:gd name="adj" fmla="val 7306"/>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pic>
        <p:nvPicPr>
          <p:cNvPr id="3" name="Picture 2"/>
          <p:cNvPicPr>
            <a:picLocks noChangeAspect="1"/>
          </p:cNvPicPr>
          <p:nvPr/>
        </p:nvPicPr>
        <p:blipFill>
          <a:blip r:embed="rId5"/>
          <a:stretch>
            <a:fillRect/>
          </a:stretch>
        </p:blipFill>
        <p:spPr>
          <a:xfrm>
            <a:off x="7593265" y="5470748"/>
            <a:ext cx="2238751" cy="766655"/>
          </a:xfrm>
          <a:prstGeom prst="roundRect">
            <a:avLst>
              <a:gd name="adj" fmla="val 7306"/>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
        <p:nvSpPr>
          <p:cNvPr id="2" name="Title 1"/>
          <p:cNvSpPr>
            <a:spLocks noGrp="1"/>
          </p:cNvSpPr>
          <p:nvPr>
            <p:ph type="title"/>
          </p:nvPr>
        </p:nvSpPr>
        <p:spPr>
          <a:xfrm>
            <a:off x="395344" y="244981"/>
            <a:ext cx="6814749" cy="1035578"/>
          </a:xfrm>
        </p:spPr>
        <p:txBody>
          <a:bodyPr>
            <a:normAutofit/>
          </a:bodyPr>
          <a:lstStyle/>
          <a:p>
            <a:pPr>
              <a:lnSpc>
                <a:spcPct val="90000"/>
              </a:lnSpc>
            </a:pPr>
            <a:r>
              <a:rPr lang="en-US" sz="3300" dirty="0"/>
              <a:t>Data Analysis: Determining which </a:t>
            </a:r>
            <a:r>
              <a:rPr lang="en-US" sz="3300" dirty="0" err="1"/>
              <a:t>Neos</a:t>
            </a:r>
            <a:r>
              <a:rPr lang="en-US" sz="3300" dirty="0"/>
              <a:t> are Hazardous. </a:t>
            </a:r>
          </a:p>
        </p:txBody>
      </p:sp>
      <p:sp>
        <p:nvSpPr>
          <p:cNvPr id="9" name="Content Placeholder 8"/>
          <p:cNvSpPr>
            <a:spLocks noGrp="1"/>
          </p:cNvSpPr>
          <p:nvPr>
            <p:ph idx="1"/>
          </p:nvPr>
        </p:nvSpPr>
        <p:spPr>
          <a:xfrm>
            <a:off x="502922" y="1327363"/>
            <a:ext cx="4779084" cy="4965861"/>
          </a:xfrm>
        </p:spPr>
        <p:txBody>
          <a:bodyPr>
            <a:normAutofit/>
          </a:bodyPr>
          <a:lstStyle/>
          <a:p>
            <a:r>
              <a:rPr lang="en-US" dirty="0"/>
              <a:t>This scatter plot is a visualization of the definition of a hazardous NEO. </a:t>
            </a:r>
          </a:p>
          <a:p>
            <a:r>
              <a:rPr lang="en-US" dirty="0"/>
              <a:t>Recall the earlier slides, where a hazardous NEO is classified by the relationship between its absolute magnitude(H) and its MOID (distance from Earth &lt; .05 astronomical units or around 4.6 million miles). </a:t>
            </a:r>
          </a:p>
          <a:p>
            <a:r>
              <a:rPr lang="en-US" dirty="0"/>
              <a:t>For context, magnitude is used to estimate the diameter of the Asteroid which helps determine its size. Thus, assists in its classification as hazardous (equation below). </a:t>
            </a:r>
          </a:p>
          <a:p>
            <a:r>
              <a:rPr lang="en-US" dirty="0"/>
              <a:t>This establishes that there is a relationship between the size and distance from of a NEO from Earth which leads to its classification.</a:t>
            </a:r>
          </a:p>
        </p:txBody>
      </p:sp>
    </p:spTree>
    <p:extLst>
      <p:ext uri="{BB962C8B-B14F-4D97-AF65-F5344CB8AC3E}">
        <p14:creationId xmlns:p14="http://schemas.microsoft.com/office/powerpoint/2010/main" val="268537723"/>
      </p:ext>
    </p:extLst>
  </p:cSld>
  <p:clrMapOvr>
    <a:masterClrMapping/>
  </p:clrMapOvr>
  <p:transition spd="slow">
    <p:push dir="u"/>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Default Theme</Template>
  <TotalTime>1152</TotalTime>
  <Words>1665</Words>
  <Application>Microsoft Macintosh PowerPoint</Application>
  <PresentationFormat>Widescreen</PresentationFormat>
  <Paragraphs>117</Paragraphs>
  <Slides>13</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Calibri</vt:lpstr>
      <vt:lpstr>Calibri Light</vt:lpstr>
      <vt:lpstr>Mangal</vt:lpstr>
      <vt:lpstr>Arial</vt:lpstr>
      <vt:lpstr>Celestial</vt:lpstr>
      <vt:lpstr>Determining and Modeling Hazardous Near Earth Objects</vt:lpstr>
      <vt:lpstr>What Are Near Earth Objects?</vt:lpstr>
      <vt:lpstr>Who Really Cares? What is the Value of this study?</vt:lpstr>
      <vt:lpstr>Here’s Why…</vt:lpstr>
      <vt:lpstr>Questions We Asked And the Data We Needed </vt:lpstr>
      <vt:lpstr>Motivation &amp; Summary of Findings</vt:lpstr>
      <vt:lpstr>Data Cleanup &amp; Exploration </vt:lpstr>
      <vt:lpstr>Data Analysis: There are A ton of Asteroids</vt:lpstr>
      <vt:lpstr>Data Analysis: Determining which Neos are Hazardous. </vt:lpstr>
      <vt:lpstr>Data Analysis: Modeling NEO orbits and their proximity to Earth</vt:lpstr>
      <vt:lpstr>DATA Analysis: How likely are we to get hit by a NEOS?</vt:lpstr>
      <vt:lpstr>Post Mortem</vt:lpstr>
      <vt:lpstr>Questions?</vt:lpstr>
    </vt:vector>
  </TitlesOfParts>
  <Company/>
  <LinksUpToDate>false</LinksUpToDate>
  <SharedDoc>false</SharedDoc>
  <HyperlinksChanged>false</HyperlinksChanged>
  <AppVersion>15.0040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Determining and Modeling Hazardous Near Earth Objects</dc:title>
  <dc:creator>Jared Klein</dc:creator>
  <cp:lastModifiedBy>Jared Klein</cp:lastModifiedBy>
  <cp:revision>36</cp:revision>
  <dcterms:created xsi:type="dcterms:W3CDTF">2017-11-09T23:43:08Z</dcterms:created>
  <dcterms:modified xsi:type="dcterms:W3CDTF">2017-11-14T22:41:23Z</dcterms:modified>
</cp:coreProperties>
</file>

<file path=docProps/thumbnail.jpeg>
</file>